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82" r:id="rId2"/>
    <p:sldId id="279" r:id="rId3"/>
    <p:sldId id="258" r:id="rId4"/>
    <p:sldId id="259" r:id="rId5"/>
    <p:sldId id="261" r:id="rId6"/>
    <p:sldId id="278" r:id="rId7"/>
    <p:sldId id="262" r:id="rId8"/>
    <p:sldId id="263" r:id="rId9"/>
    <p:sldId id="271" r:id="rId10"/>
    <p:sldId id="272" r:id="rId11"/>
    <p:sldId id="264" r:id="rId12"/>
    <p:sldId id="274" r:id="rId13"/>
    <p:sldId id="265" r:id="rId14"/>
    <p:sldId id="273" r:id="rId15"/>
    <p:sldId id="266" r:id="rId16"/>
    <p:sldId id="267" r:id="rId17"/>
    <p:sldId id="268" r:id="rId18"/>
    <p:sldId id="269" r:id="rId19"/>
    <p:sldId id="275" r:id="rId20"/>
    <p:sldId id="276" r:id="rId21"/>
    <p:sldId id="277" r:id="rId22"/>
    <p:sldId id="270" r:id="rId23"/>
  </p:sldIdLst>
  <p:sldSz cx="8229600" cy="6492875"/>
  <p:notesSz cx="6858000" cy="9144000"/>
  <p:defaultTextStyle>
    <a:defPPr>
      <a:defRPr lang="en-US"/>
    </a:defPPr>
    <a:lvl1pPr marL="0" algn="l" defTabSz="841204" rtl="0" eaLnBrk="1" latinLnBrk="0" hangingPunct="1">
      <a:defRPr sz="1700" kern="1200">
        <a:solidFill>
          <a:schemeClr val="tx1"/>
        </a:solidFill>
        <a:latin typeface="+mn-lt"/>
        <a:ea typeface="+mn-ea"/>
        <a:cs typeface="+mn-cs"/>
      </a:defRPr>
    </a:lvl1pPr>
    <a:lvl2pPr marL="420602" algn="l" defTabSz="841204" rtl="0" eaLnBrk="1" latinLnBrk="0" hangingPunct="1">
      <a:defRPr sz="1700" kern="1200">
        <a:solidFill>
          <a:schemeClr val="tx1"/>
        </a:solidFill>
        <a:latin typeface="+mn-lt"/>
        <a:ea typeface="+mn-ea"/>
        <a:cs typeface="+mn-cs"/>
      </a:defRPr>
    </a:lvl2pPr>
    <a:lvl3pPr marL="841204" algn="l" defTabSz="841204" rtl="0" eaLnBrk="1" latinLnBrk="0" hangingPunct="1">
      <a:defRPr sz="1700" kern="1200">
        <a:solidFill>
          <a:schemeClr val="tx1"/>
        </a:solidFill>
        <a:latin typeface="+mn-lt"/>
        <a:ea typeface="+mn-ea"/>
        <a:cs typeface="+mn-cs"/>
      </a:defRPr>
    </a:lvl3pPr>
    <a:lvl4pPr marL="1261807" algn="l" defTabSz="841204" rtl="0" eaLnBrk="1" latinLnBrk="0" hangingPunct="1">
      <a:defRPr sz="1700" kern="1200">
        <a:solidFill>
          <a:schemeClr val="tx1"/>
        </a:solidFill>
        <a:latin typeface="+mn-lt"/>
        <a:ea typeface="+mn-ea"/>
        <a:cs typeface="+mn-cs"/>
      </a:defRPr>
    </a:lvl4pPr>
    <a:lvl5pPr marL="1682409" algn="l" defTabSz="841204" rtl="0" eaLnBrk="1" latinLnBrk="0" hangingPunct="1">
      <a:defRPr sz="1700" kern="1200">
        <a:solidFill>
          <a:schemeClr val="tx1"/>
        </a:solidFill>
        <a:latin typeface="+mn-lt"/>
        <a:ea typeface="+mn-ea"/>
        <a:cs typeface="+mn-cs"/>
      </a:defRPr>
    </a:lvl5pPr>
    <a:lvl6pPr marL="2103011" algn="l" defTabSz="841204" rtl="0" eaLnBrk="1" latinLnBrk="0" hangingPunct="1">
      <a:defRPr sz="1700" kern="1200">
        <a:solidFill>
          <a:schemeClr val="tx1"/>
        </a:solidFill>
        <a:latin typeface="+mn-lt"/>
        <a:ea typeface="+mn-ea"/>
        <a:cs typeface="+mn-cs"/>
      </a:defRPr>
    </a:lvl6pPr>
    <a:lvl7pPr marL="2523612" algn="l" defTabSz="841204" rtl="0" eaLnBrk="1" latinLnBrk="0" hangingPunct="1">
      <a:defRPr sz="1700" kern="1200">
        <a:solidFill>
          <a:schemeClr val="tx1"/>
        </a:solidFill>
        <a:latin typeface="+mn-lt"/>
        <a:ea typeface="+mn-ea"/>
        <a:cs typeface="+mn-cs"/>
      </a:defRPr>
    </a:lvl7pPr>
    <a:lvl8pPr marL="2944215" algn="l" defTabSz="841204" rtl="0" eaLnBrk="1" latinLnBrk="0" hangingPunct="1">
      <a:defRPr sz="1700" kern="1200">
        <a:solidFill>
          <a:schemeClr val="tx1"/>
        </a:solidFill>
        <a:latin typeface="+mn-lt"/>
        <a:ea typeface="+mn-ea"/>
        <a:cs typeface="+mn-cs"/>
      </a:defRPr>
    </a:lvl8pPr>
    <a:lvl9pPr marL="3364817" algn="l" defTabSz="841204"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1182" y="-90"/>
      </p:cViewPr>
      <p:guideLst>
        <p:guide orient="horz" pos="2045"/>
        <p:guide pos="2592"/>
      </p:guideLst>
    </p:cSldViewPr>
  </p:slid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980DB-E58D-4322-ADEA-B3F0CC62055B}" type="datetimeFigureOut">
              <a:rPr lang="en-US" smtClean="0"/>
              <a:t>3/21/2019</a:t>
            </a:fld>
            <a:endParaRPr lang="en-US"/>
          </a:p>
        </p:txBody>
      </p:sp>
      <p:sp>
        <p:nvSpPr>
          <p:cNvPr id="4" name="Slide Image Placeholder 3"/>
          <p:cNvSpPr>
            <a:spLocks noGrp="1" noRot="1" noChangeAspect="1"/>
          </p:cNvSpPr>
          <p:nvPr>
            <p:ph type="sldImg" idx="2"/>
          </p:nvPr>
        </p:nvSpPr>
        <p:spPr>
          <a:xfrm>
            <a:off x="1255713" y="685800"/>
            <a:ext cx="43465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6AC910-D937-4C2E-8B6D-B1A8BA73CF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352" rtl="0" eaLnBrk="1" latinLnBrk="0" hangingPunct="1">
      <a:defRPr sz="1200" kern="1200">
        <a:solidFill>
          <a:schemeClr val="tx1"/>
        </a:solidFill>
        <a:latin typeface="+mn-lt"/>
        <a:ea typeface="+mn-ea"/>
        <a:cs typeface="+mn-cs"/>
      </a:defRPr>
    </a:lvl1pPr>
    <a:lvl2pPr marL="457177" algn="l" defTabSz="914352" rtl="0" eaLnBrk="1" latinLnBrk="0" hangingPunct="1">
      <a:defRPr sz="1200" kern="1200">
        <a:solidFill>
          <a:schemeClr val="tx1"/>
        </a:solidFill>
        <a:latin typeface="+mn-lt"/>
        <a:ea typeface="+mn-ea"/>
        <a:cs typeface="+mn-cs"/>
      </a:defRPr>
    </a:lvl2pPr>
    <a:lvl3pPr marL="914352" algn="l" defTabSz="914352" rtl="0" eaLnBrk="1" latinLnBrk="0" hangingPunct="1">
      <a:defRPr sz="1200" kern="1200">
        <a:solidFill>
          <a:schemeClr val="tx1"/>
        </a:solidFill>
        <a:latin typeface="+mn-lt"/>
        <a:ea typeface="+mn-ea"/>
        <a:cs typeface="+mn-cs"/>
      </a:defRPr>
    </a:lvl3pPr>
    <a:lvl4pPr marL="1371529" algn="l" defTabSz="914352" rtl="0" eaLnBrk="1" latinLnBrk="0" hangingPunct="1">
      <a:defRPr sz="1200" kern="1200">
        <a:solidFill>
          <a:schemeClr val="tx1"/>
        </a:solidFill>
        <a:latin typeface="+mn-lt"/>
        <a:ea typeface="+mn-ea"/>
        <a:cs typeface="+mn-cs"/>
      </a:defRPr>
    </a:lvl4pPr>
    <a:lvl5pPr marL="1828705" algn="l" defTabSz="914352" rtl="0" eaLnBrk="1" latinLnBrk="0" hangingPunct="1">
      <a:defRPr sz="1200" kern="1200">
        <a:solidFill>
          <a:schemeClr val="tx1"/>
        </a:solidFill>
        <a:latin typeface="+mn-lt"/>
        <a:ea typeface="+mn-ea"/>
        <a:cs typeface="+mn-cs"/>
      </a:defRPr>
    </a:lvl5pPr>
    <a:lvl6pPr marL="2285881" algn="l" defTabSz="914352" rtl="0" eaLnBrk="1" latinLnBrk="0" hangingPunct="1">
      <a:defRPr sz="1200" kern="1200">
        <a:solidFill>
          <a:schemeClr val="tx1"/>
        </a:solidFill>
        <a:latin typeface="+mn-lt"/>
        <a:ea typeface="+mn-ea"/>
        <a:cs typeface="+mn-cs"/>
      </a:defRPr>
    </a:lvl6pPr>
    <a:lvl7pPr marL="2743057" algn="l" defTabSz="914352" rtl="0" eaLnBrk="1" latinLnBrk="0" hangingPunct="1">
      <a:defRPr sz="1200" kern="1200">
        <a:solidFill>
          <a:schemeClr val="tx1"/>
        </a:solidFill>
        <a:latin typeface="+mn-lt"/>
        <a:ea typeface="+mn-ea"/>
        <a:cs typeface="+mn-cs"/>
      </a:defRPr>
    </a:lvl7pPr>
    <a:lvl8pPr marL="3200234" algn="l" defTabSz="914352" rtl="0" eaLnBrk="1" latinLnBrk="0" hangingPunct="1">
      <a:defRPr sz="1200" kern="1200">
        <a:solidFill>
          <a:schemeClr val="tx1"/>
        </a:solidFill>
        <a:latin typeface="+mn-lt"/>
        <a:ea typeface="+mn-ea"/>
        <a:cs typeface="+mn-cs"/>
      </a:defRPr>
    </a:lvl8pPr>
    <a:lvl9pPr marL="3657409" algn="l" defTabSz="9143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685800"/>
            <a:ext cx="434657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6AC910-D937-4C2E-8B6D-B1A8BA73CF2F}"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80060" y="1298575"/>
            <a:ext cx="7066483" cy="1731433"/>
          </a:xfrm>
          <a:ln>
            <a:noFill/>
          </a:ln>
        </p:spPr>
        <p:txBody>
          <a:bodyPr vert="horz" tIns="0" rIns="16825"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80060" y="3056646"/>
            <a:ext cx="7069226" cy="1659290"/>
          </a:xfrm>
        </p:spPr>
        <p:txBody>
          <a:bodyPr lIns="0" rIns="16825"/>
          <a:lstStyle>
            <a:lvl1pPr marL="0" marR="42062" indent="0" algn="r">
              <a:buNone/>
              <a:defRPr>
                <a:solidFill>
                  <a:schemeClr val="tx1"/>
                </a:solidFill>
              </a:defRPr>
            </a:lvl1pPr>
            <a:lvl2pPr marL="420624" indent="0" algn="ctr">
              <a:buNone/>
            </a:lvl2pPr>
            <a:lvl3pPr marL="841248" indent="0" algn="ctr">
              <a:buNone/>
            </a:lvl3pPr>
            <a:lvl4pPr marL="1261872" indent="0" algn="ctr">
              <a:buNone/>
            </a:lvl4pPr>
            <a:lvl5pPr marL="1682496" indent="0" algn="ctr">
              <a:buNone/>
            </a:lvl5pPr>
            <a:lvl6pPr marL="2103120" indent="0" algn="ctr">
              <a:buNone/>
            </a:lvl6pPr>
            <a:lvl7pPr marL="2523744" indent="0" algn="ctr">
              <a:buNone/>
            </a:lvl7pPr>
            <a:lvl8pPr marL="2944368" indent="0" algn="ctr">
              <a:buNone/>
            </a:lvl8pPr>
            <a:lvl9pPr marL="3364992"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 y="865718"/>
            <a:ext cx="1851660" cy="493428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11480" y="865718"/>
            <a:ext cx="5417820" cy="493428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77317" y="1246632"/>
            <a:ext cx="6995160" cy="128991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77317" y="2560666"/>
            <a:ext cx="6995160" cy="1429334"/>
          </a:xfrm>
        </p:spPr>
        <p:txBody>
          <a:bodyPr lIns="42062" rIns="42062" anchor="t"/>
          <a:lstStyle>
            <a:lvl1pPr marL="0" indent="0">
              <a:buNone/>
              <a:defRPr sz="2000">
                <a:solidFill>
                  <a:schemeClr val="tx1"/>
                </a:solidFill>
              </a:defRPr>
            </a:lvl1pPr>
            <a:lvl2pPr>
              <a:buNone/>
              <a:defRPr sz="1700">
                <a:solidFill>
                  <a:schemeClr val="tx1">
                    <a:tint val="75000"/>
                  </a:schemeClr>
                </a:solidFill>
              </a:defRPr>
            </a:lvl2pPr>
            <a:lvl3pPr>
              <a:buNone/>
              <a:defRPr sz="1500">
                <a:solidFill>
                  <a:schemeClr val="tx1">
                    <a:tint val="75000"/>
                  </a:schemeClr>
                </a:solidFill>
              </a:defRPr>
            </a:lvl3pPr>
            <a:lvl4pPr>
              <a:buNone/>
              <a:defRPr sz="1300">
                <a:solidFill>
                  <a:schemeClr val="tx1">
                    <a:tint val="75000"/>
                  </a:schemeClr>
                </a:solidFill>
              </a:defRPr>
            </a:lvl4pPr>
            <a:lvl5pPr>
              <a:buNone/>
              <a:defRPr sz="13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0" y="666602"/>
            <a:ext cx="7406640" cy="1082146"/>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11480" y="1817858"/>
            <a:ext cx="3634740" cy="4198726"/>
          </a:xfrm>
        </p:spPr>
        <p:txBody>
          <a:bodyPr/>
          <a:lstStyle>
            <a:lvl1pPr>
              <a:defRPr sz="2400"/>
            </a:lvl1pPr>
            <a:lvl2pPr>
              <a:defRPr sz="2200"/>
            </a:lvl2pPr>
            <a:lvl3pPr>
              <a:defRPr sz="18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83380" y="1817858"/>
            <a:ext cx="3634740" cy="4198726"/>
          </a:xfrm>
        </p:spPr>
        <p:txBody>
          <a:bodyPr/>
          <a:lstStyle>
            <a:lvl1pPr>
              <a:defRPr sz="2400"/>
            </a:lvl1pPr>
            <a:lvl2pPr>
              <a:defRPr sz="2200"/>
            </a:lvl2pPr>
            <a:lvl3pPr>
              <a:defRPr sz="18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480" y="666602"/>
            <a:ext cx="7406640" cy="1082146"/>
          </a:xfrm>
        </p:spPr>
        <p:txBody>
          <a:bodyPr tIns="42062"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11480" y="1756473"/>
            <a:ext cx="3636169" cy="624248"/>
          </a:xfrm>
        </p:spPr>
        <p:txBody>
          <a:bodyPr lIns="42062" tIns="0" rIns="42062" bIns="0" anchor="ctr">
            <a:noAutofit/>
          </a:bodyPr>
          <a:lstStyle>
            <a:lvl1pPr marL="0" indent="0">
              <a:buNone/>
              <a:defRPr sz="2200" b="1" cap="none" baseline="0">
                <a:solidFill>
                  <a:schemeClr val="tx2"/>
                </a:solidFill>
                <a:effectLst/>
              </a:defRPr>
            </a:lvl1pPr>
            <a:lvl2pPr>
              <a:buNone/>
              <a:defRPr sz="1800" b="1"/>
            </a:lvl2pPr>
            <a:lvl3pPr>
              <a:buNone/>
              <a:defRPr sz="1700" b="1"/>
            </a:lvl3pPr>
            <a:lvl4pPr>
              <a:buNone/>
              <a:defRPr sz="1500" b="1"/>
            </a:lvl4pPr>
            <a:lvl5pPr>
              <a:buNone/>
              <a:defRPr sz="15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80523" y="1760742"/>
            <a:ext cx="3637598" cy="619979"/>
          </a:xfrm>
        </p:spPr>
        <p:txBody>
          <a:bodyPr lIns="42062" tIns="0" rIns="42062" bIns="0" anchor="ctr"/>
          <a:lstStyle>
            <a:lvl1pPr marL="0" indent="0">
              <a:buNone/>
              <a:defRPr sz="2200" b="1" cap="none" baseline="0">
                <a:solidFill>
                  <a:schemeClr val="tx2"/>
                </a:solidFill>
                <a:effectLst/>
              </a:defRPr>
            </a:lvl1pPr>
            <a:lvl2pPr>
              <a:buNone/>
              <a:defRPr sz="1800" b="1"/>
            </a:lvl2pPr>
            <a:lvl3pPr>
              <a:buNone/>
              <a:defRPr sz="1700" b="1"/>
            </a:lvl3pPr>
            <a:lvl4pPr>
              <a:buNone/>
              <a:defRPr sz="1500" b="1"/>
            </a:lvl4pPr>
            <a:lvl5pPr>
              <a:buNone/>
              <a:defRPr sz="15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11480" y="2380721"/>
            <a:ext cx="3636169" cy="3640971"/>
          </a:xfrm>
        </p:spPr>
        <p:txBody>
          <a:bodyPr tIns="0"/>
          <a:lstStyle>
            <a:lvl1pPr>
              <a:defRPr sz="2000"/>
            </a:lvl1pPr>
            <a:lvl2pPr>
              <a:defRPr sz="1800"/>
            </a:lvl2pPr>
            <a:lvl3pPr>
              <a:defRPr sz="1700"/>
            </a:lvl3pPr>
            <a:lvl4pPr>
              <a:defRPr sz="1500"/>
            </a:lvl4pPr>
            <a:lvl5pPr>
              <a:defRPr sz="1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80523" y="2380721"/>
            <a:ext cx="3637598" cy="3640971"/>
          </a:xfrm>
        </p:spPr>
        <p:txBody>
          <a:bodyPr tIns="0"/>
          <a:lstStyle>
            <a:lvl1pPr>
              <a:defRPr sz="2000"/>
            </a:lvl1pPr>
            <a:lvl2pPr>
              <a:defRPr sz="1800"/>
            </a:lvl2pPr>
            <a:lvl3pPr>
              <a:defRPr sz="1700"/>
            </a:lvl3pPr>
            <a:lvl4pPr>
              <a:defRPr sz="1500"/>
            </a:lvl4pPr>
            <a:lvl5pPr>
              <a:defRPr sz="1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 y="666602"/>
            <a:ext cx="7475220" cy="1082146"/>
          </a:xfrm>
        </p:spPr>
        <p:txBody>
          <a:bodyPr vert="horz" tIns="42062"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486967"/>
            <a:ext cx="2468880" cy="1100182"/>
          </a:xfrm>
        </p:spPr>
        <p:txBody>
          <a:bodyPr lIns="0" anchor="b">
            <a:noAutofit/>
          </a:bodyPr>
          <a:lstStyle>
            <a:lvl1pPr algn="l" rtl="0">
              <a:spcBef>
                <a:spcPct val="0"/>
              </a:spcBef>
              <a:buNone/>
              <a:defRPr sz="24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17220" y="1587147"/>
            <a:ext cx="2468880" cy="4328583"/>
          </a:xfrm>
        </p:spPr>
        <p:txBody>
          <a:bodyPr lIns="16825" rIns="16825"/>
          <a:lstStyle>
            <a:lvl1pPr marL="0" indent="0" algn="l">
              <a:buNone/>
              <a:defRPr sz="1300"/>
            </a:lvl1pPr>
            <a:lvl2pPr indent="0" algn="l">
              <a:buNone/>
              <a:defRPr sz="1100"/>
            </a:lvl2pPr>
            <a:lvl3pPr indent="0" algn="l">
              <a:buNone/>
              <a:defRPr sz="900"/>
            </a:lvl3pPr>
            <a:lvl4pPr indent="0" algn="l">
              <a:buNone/>
              <a:defRPr sz="800"/>
            </a:lvl4pPr>
            <a:lvl5pPr indent="0" algn="l">
              <a:buNone/>
              <a:defRPr sz="8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217545" y="1587147"/>
            <a:ext cx="4600575" cy="4328583"/>
          </a:xfrm>
        </p:spPr>
        <p:txBody>
          <a:bodyPr tIns="0"/>
          <a:lstStyle>
            <a:lvl1pPr>
              <a:defRPr sz="2600"/>
            </a:lvl1pPr>
            <a:lvl2pPr>
              <a:defRPr sz="2400"/>
            </a:lvl2pPr>
            <a:lvl3pPr>
              <a:defRPr sz="2200"/>
            </a:lvl3pPr>
            <a:lvl4pPr>
              <a:defRPr sz="18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849178" y="1049082"/>
            <a:ext cx="4732020" cy="389572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84125" tIns="42062" rIns="84125" bIns="42062" rtlCol="0" anchor="ctr"/>
          <a:lstStyle/>
          <a:p>
            <a:pPr algn="ctr" eaLnBrk="1" latinLnBrk="0" hangingPunct="1"/>
            <a:endParaRPr kumimoji="0" lang="en-US"/>
          </a:p>
        </p:txBody>
      </p:sp>
      <p:sp>
        <p:nvSpPr>
          <p:cNvPr id="12" name="Right Triangle 11"/>
          <p:cNvSpPr/>
          <p:nvPr/>
        </p:nvSpPr>
        <p:spPr>
          <a:xfrm rot="420000" flipV="1">
            <a:off x="7203721" y="5074411"/>
            <a:ext cx="139903" cy="14717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84125" tIns="42062" rIns="84125" bIns="42062" rtlCol="0" anchor="ctr"/>
          <a:lstStyle/>
          <a:p>
            <a:pPr algn="ctr" eaLnBrk="1" latinLnBrk="0" hangingPunct="1"/>
            <a:endParaRPr kumimoji="0" lang="en-US"/>
          </a:p>
        </p:txBody>
      </p:sp>
      <p:sp>
        <p:nvSpPr>
          <p:cNvPr id="2" name="Title 1"/>
          <p:cNvSpPr>
            <a:spLocks noGrp="1"/>
          </p:cNvSpPr>
          <p:nvPr>
            <p:ph type="title"/>
          </p:nvPr>
        </p:nvSpPr>
        <p:spPr>
          <a:xfrm>
            <a:off x="548640" y="1114332"/>
            <a:ext cx="1991563" cy="1498361"/>
          </a:xfrm>
        </p:spPr>
        <p:txBody>
          <a:bodyPr vert="horz" lIns="42062" tIns="42062" rIns="42062" bIns="42062" anchor="b"/>
          <a:lstStyle>
            <a:lvl1pPr algn="l">
              <a:buNone/>
              <a:defRPr sz="18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548640" y="2678179"/>
            <a:ext cx="1988820" cy="2063291"/>
          </a:xfrm>
        </p:spPr>
        <p:txBody>
          <a:bodyPr lIns="58887" rIns="42062" bIns="42062" anchor="t"/>
          <a:lstStyle>
            <a:lvl1pPr marL="0" indent="0" algn="l">
              <a:spcBef>
                <a:spcPts val="230"/>
              </a:spcBef>
              <a:buFontTx/>
              <a:buNone/>
              <a:defRPr sz="1200"/>
            </a:lvl1pPr>
            <a:lvl2pPr>
              <a:defRPr sz="1100"/>
            </a:lvl2pPr>
            <a:lvl3pPr>
              <a:defRPr sz="900"/>
            </a:lvl3pPr>
            <a:lvl4pPr>
              <a:defRPr sz="800"/>
            </a:lvl4pPr>
            <a:lvl5pPr>
              <a:defRPr sz="8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269480" y="6017934"/>
            <a:ext cx="548640" cy="34568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137214" y="1135654"/>
            <a:ext cx="4155948" cy="3722582"/>
          </a:xfrm>
          <a:prstGeom prst="rect">
            <a:avLst/>
          </a:prstGeom>
          <a:solidFill>
            <a:schemeClr val="bg2"/>
          </a:solidFill>
          <a:ln w="3000" cap="rnd">
            <a:solidFill>
              <a:srgbClr val="C0C0C0"/>
            </a:solidFill>
            <a:round/>
          </a:ln>
          <a:effectLst/>
        </p:spPr>
        <p:txBody>
          <a:bodyPr/>
          <a:lstStyle>
            <a:lvl1pPr marL="0" indent="0">
              <a:buNone/>
              <a:defRPr sz="2900"/>
            </a:lvl1pPr>
          </a:lstStyle>
          <a:p>
            <a:r>
              <a:rPr kumimoji="0" lang="en-US" smtClean="0"/>
              <a:t>Click icon to add picture</a:t>
            </a:r>
            <a:endParaRPr kumimoji="0" lang="en-US" dirty="0"/>
          </a:p>
        </p:txBody>
      </p:sp>
      <p:sp>
        <p:nvSpPr>
          <p:cNvPr id="10" name="Freeform 9"/>
          <p:cNvSpPr>
            <a:spLocks/>
          </p:cNvSpPr>
          <p:nvPr/>
        </p:nvSpPr>
        <p:spPr bwMode="auto">
          <a:xfrm flipV="1">
            <a:off x="-8573" y="5506920"/>
            <a:ext cx="8246745" cy="98595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84125" tIns="42062" rIns="84125" bIns="42062"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943350" y="5888677"/>
            <a:ext cx="4286250" cy="60419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84125" tIns="42062" rIns="84125" bIns="42062"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8573" y="-6764"/>
            <a:ext cx="8246745" cy="98595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84125" tIns="42062" rIns="84125" bIns="42062"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943350" y="-6763"/>
            <a:ext cx="4286250" cy="60419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84125" tIns="42062" rIns="84125" bIns="42062"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11480" y="666602"/>
            <a:ext cx="7406640" cy="1082146"/>
          </a:xfrm>
          <a:prstGeom prst="rect">
            <a:avLst/>
          </a:prstGeom>
        </p:spPr>
        <p:txBody>
          <a:bodyPr vert="horz" lIns="0" tIns="42062"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11480" y="1832434"/>
            <a:ext cx="7406640" cy="4155440"/>
          </a:xfrm>
          <a:prstGeom prst="rect">
            <a:avLst/>
          </a:prstGeom>
        </p:spPr>
        <p:txBody>
          <a:bodyPr vert="horz" lIns="84125" tIns="42062" rIns="84125" bIns="42062">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11480" y="6017934"/>
            <a:ext cx="1920240" cy="345685"/>
          </a:xfrm>
          <a:prstGeom prst="rect">
            <a:avLst/>
          </a:prstGeom>
        </p:spPr>
        <p:txBody>
          <a:bodyPr vert="horz" lIns="0" tIns="0" rIns="0" bIns="0" anchor="b"/>
          <a:lstStyle>
            <a:lvl1pPr algn="l" eaLnBrk="1" latinLnBrk="0" hangingPunct="1">
              <a:defRPr kumimoji="0" sz="1100">
                <a:solidFill>
                  <a:schemeClr val="tx2">
                    <a:shade val="90000"/>
                  </a:schemeClr>
                </a:solidFill>
              </a:defRPr>
            </a:lvl1pPr>
          </a:lstStyle>
          <a:p>
            <a:fld id="{544213AF-26F6-41FA-8D85-E2C5388D6E58}" type="datetimeFigureOut">
              <a:rPr lang="en-US" smtClean="0"/>
              <a:pPr/>
              <a:t>3/21/2019</a:t>
            </a:fld>
            <a:endParaRPr lang="en-US" sz="900" dirty="0">
              <a:solidFill>
                <a:schemeClr val="tx1"/>
              </a:solidFill>
            </a:endParaRPr>
          </a:p>
        </p:txBody>
      </p:sp>
      <p:sp>
        <p:nvSpPr>
          <p:cNvPr id="22" name="Footer Placeholder 21"/>
          <p:cNvSpPr>
            <a:spLocks noGrp="1"/>
          </p:cNvSpPr>
          <p:nvPr>
            <p:ph type="ftr" sz="quarter" idx="3"/>
          </p:nvPr>
        </p:nvSpPr>
        <p:spPr>
          <a:xfrm>
            <a:off x="2400300" y="6017934"/>
            <a:ext cx="3017520" cy="345685"/>
          </a:xfrm>
          <a:prstGeom prst="rect">
            <a:avLst/>
          </a:prstGeom>
        </p:spPr>
        <p:txBody>
          <a:bodyPr vert="horz" lIns="0" tIns="0" rIns="0" bIns="0" anchor="b"/>
          <a:lstStyle>
            <a:lvl1pPr algn="l" eaLnBrk="1" latinLnBrk="0" hangingPunct="1">
              <a:defRPr kumimoji="0" sz="1100">
                <a:solidFill>
                  <a:schemeClr val="tx2">
                    <a:shade val="90000"/>
                  </a:schemeClr>
                </a:solidFill>
              </a:defRPr>
            </a:lvl1pPr>
          </a:lstStyle>
          <a:p>
            <a:pPr algn="r" eaLnBrk="1" latinLnBrk="0" hangingPunct="1"/>
            <a:endParaRPr kumimoji="0" lang="en-US" sz="900" dirty="0">
              <a:solidFill>
                <a:schemeClr val="tx1"/>
              </a:solidFill>
            </a:endParaRPr>
          </a:p>
        </p:txBody>
      </p:sp>
      <p:sp>
        <p:nvSpPr>
          <p:cNvPr id="18" name="Slide Number Placeholder 17"/>
          <p:cNvSpPr>
            <a:spLocks noGrp="1"/>
          </p:cNvSpPr>
          <p:nvPr>
            <p:ph type="sldNum" sz="quarter" idx="4"/>
          </p:nvPr>
        </p:nvSpPr>
        <p:spPr>
          <a:xfrm>
            <a:off x="7132320" y="6017934"/>
            <a:ext cx="685800" cy="345685"/>
          </a:xfrm>
          <a:prstGeom prst="rect">
            <a:avLst/>
          </a:prstGeom>
        </p:spPr>
        <p:txBody>
          <a:bodyPr vert="horz" lIns="0" tIns="0" rIns="0" bIns="0" anchor="b"/>
          <a:lstStyle>
            <a:lvl1pPr algn="r" eaLnBrk="1" latinLnBrk="0" hangingPunct="1">
              <a:defRPr kumimoji="0" sz="1100">
                <a:solidFill>
                  <a:schemeClr val="tx2">
                    <a:shade val="90000"/>
                  </a:schemeClr>
                </a:solidFill>
              </a:defRPr>
            </a:lvl1pPr>
          </a:lstStyle>
          <a:p>
            <a:fld id="{D5BBC35B-A44B-4119-B8DA-DE9E3DFADA20}" type="slidenum">
              <a:rPr kumimoji="0" lang="en-US" smtClean="0"/>
              <a:pPr/>
              <a:t>‹#›</a:t>
            </a:fld>
            <a:endParaRPr kumimoji="0" lang="en-US" sz="900" b="0">
              <a:solidFill>
                <a:schemeClr val="tx1"/>
              </a:solidFill>
            </a:endParaRPr>
          </a:p>
        </p:txBody>
      </p:sp>
      <p:grpSp>
        <p:nvGrpSpPr>
          <p:cNvPr id="2" name="Group 1"/>
          <p:cNvGrpSpPr/>
          <p:nvPr/>
        </p:nvGrpSpPr>
        <p:grpSpPr>
          <a:xfrm>
            <a:off x="-17115" y="191632"/>
            <a:ext cx="8262493" cy="614659"/>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Rectangle 13"/>
          <p:cNvSpPr/>
          <p:nvPr userDrawn="1"/>
        </p:nvSpPr>
        <p:spPr>
          <a:xfrm>
            <a:off x="0" y="6240374"/>
            <a:ext cx="8161020" cy="2525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84120" tIns="42060" rIns="84120" bIns="42060" rtlCol="0" anchor="ctr"/>
          <a:lstStyle/>
          <a:p>
            <a:pPr algn="ctr"/>
            <a:r>
              <a:rPr lang="en-US" sz="1500" dirty="0" smtClean="0">
                <a:solidFill>
                  <a:schemeClr val="tx1"/>
                </a:solidFill>
              </a:rPr>
              <a:t>Md.</a:t>
            </a:r>
            <a:r>
              <a:rPr lang="en-US" sz="1500" baseline="0" dirty="0" smtClean="0">
                <a:solidFill>
                  <a:schemeClr val="tx1"/>
                </a:solidFill>
              </a:rPr>
              <a:t> </a:t>
            </a:r>
            <a:r>
              <a:rPr lang="en-US" sz="1500" baseline="0" dirty="0" err="1" smtClean="0">
                <a:solidFill>
                  <a:schemeClr val="tx1"/>
                </a:solidFill>
              </a:rPr>
              <a:t>Shariful</a:t>
            </a:r>
            <a:r>
              <a:rPr lang="en-US" sz="1500" baseline="0" dirty="0" smtClean="0">
                <a:solidFill>
                  <a:schemeClr val="tx1"/>
                </a:solidFill>
              </a:rPr>
              <a:t> Islam</a:t>
            </a:r>
            <a:r>
              <a:rPr lang="en-US" sz="1100" baseline="0" dirty="0" smtClean="0">
                <a:solidFill>
                  <a:schemeClr val="tx1"/>
                </a:solidFill>
              </a:rPr>
              <a:t>. Asst. Teacher, </a:t>
            </a:r>
            <a:r>
              <a:rPr lang="en-US" sz="1100" baseline="0" dirty="0" err="1" smtClean="0">
                <a:solidFill>
                  <a:schemeClr val="tx1"/>
                </a:solidFill>
              </a:rPr>
              <a:t>Balakhal</a:t>
            </a:r>
            <a:r>
              <a:rPr lang="en-US" sz="1100" baseline="0" dirty="0" smtClean="0">
                <a:solidFill>
                  <a:schemeClr val="tx1"/>
                </a:solidFill>
              </a:rPr>
              <a:t> </a:t>
            </a:r>
            <a:r>
              <a:rPr lang="en-US" sz="1100" baseline="0" dirty="0" err="1" smtClean="0">
                <a:solidFill>
                  <a:schemeClr val="tx1"/>
                </a:solidFill>
              </a:rPr>
              <a:t>Chandraban</a:t>
            </a:r>
            <a:r>
              <a:rPr lang="en-US" sz="1100" baseline="0" dirty="0" smtClean="0">
                <a:solidFill>
                  <a:schemeClr val="tx1"/>
                </a:solidFill>
              </a:rPr>
              <a:t> Girls’ High School, </a:t>
            </a:r>
            <a:r>
              <a:rPr lang="en-US" sz="1100" baseline="0" dirty="0" err="1" smtClean="0">
                <a:solidFill>
                  <a:schemeClr val="tx1"/>
                </a:solidFill>
              </a:rPr>
              <a:t>Hajigonj</a:t>
            </a:r>
            <a:r>
              <a:rPr lang="en-US" sz="1100" baseline="0" dirty="0" smtClean="0">
                <a:solidFill>
                  <a:schemeClr val="tx1"/>
                </a:solidFill>
              </a:rPr>
              <a:t>, </a:t>
            </a:r>
            <a:r>
              <a:rPr lang="en-US" sz="1100" baseline="0" dirty="0" err="1" smtClean="0">
                <a:solidFill>
                  <a:schemeClr val="tx1"/>
                </a:solidFill>
              </a:rPr>
              <a:t>Chandpur</a:t>
            </a:r>
            <a:r>
              <a:rPr lang="en-US" sz="1100" baseline="0" dirty="0" smtClean="0">
                <a:solidFill>
                  <a:schemeClr val="tx1"/>
                </a:solidFill>
              </a:rPr>
              <a:t>. ICT4E District Ambassador , </a:t>
            </a:r>
            <a:r>
              <a:rPr lang="en-US" sz="1100" baseline="0" dirty="0" err="1" smtClean="0">
                <a:solidFill>
                  <a:schemeClr val="tx1"/>
                </a:solidFill>
              </a:rPr>
              <a:t>Chandpur</a:t>
            </a:r>
            <a:r>
              <a:rPr lang="en-US" sz="1100" baseline="0" dirty="0" smtClean="0">
                <a:solidFill>
                  <a:schemeClr val="tx1"/>
                </a:solidFill>
              </a:rPr>
              <a:t>.</a:t>
            </a:r>
            <a:endParaRPr lang="en-US" sz="11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b="0" kern="1200">
          <a:ln>
            <a:noFill/>
          </a:ln>
          <a:solidFill>
            <a:schemeClr val="tx2"/>
          </a:solidFill>
          <a:effectLst/>
          <a:latin typeface="+mj-lt"/>
          <a:ea typeface="+mj-ea"/>
          <a:cs typeface="+mj-cs"/>
        </a:defRPr>
      </a:lvl1pPr>
    </p:titleStyle>
    <p:bodyStyle>
      <a:lvl1pPr marL="252374" indent="-252374" algn="l" rtl="0" eaLnBrk="1" latinLnBrk="0" hangingPunct="1">
        <a:spcBef>
          <a:spcPct val="20000"/>
        </a:spcBef>
        <a:buClr>
          <a:schemeClr val="accent3"/>
        </a:buClr>
        <a:buSzPct val="95000"/>
        <a:buFont typeface="Wingdings 2"/>
        <a:buChar char=""/>
        <a:defRPr kumimoji="0" sz="2400" kern="1200">
          <a:solidFill>
            <a:schemeClr val="tx1"/>
          </a:solidFill>
          <a:latin typeface="+mn-lt"/>
          <a:ea typeface="+mn-ea"/>
          <a:cs typeface="+mn-cs"/>
        </a:defRPr>
      </a:lvl1pPr>
      <a:lvl2pPr marL="588874" indent="-227137" algn="l" rtl="0" eaLnBrk="1" latinLnBrk="0" hangingPunct="1">
        <a:spcBef>
          <a:spcPct val="20000"/>
        </a:spcBef>
        <a:buClr>
          <a:schemeClr val="accent1"/>
        </a:buClr>
        <a:buSzPct val="85000"/>
        <a:buFont typeface="Wingdings 2"/>
        <a:buChar char=""/>
        <a:defRPr kumimoji="0" sz="2200" kern="1200">
          <a:solidFill>
            <a:schemeClr val="tx1"/>
          </a:solidFill>
          <a:latin typeface="+mn-lt"/>
          <a:ea typeface="+mn-ea"/>
          <a:cs typeface="+mn-cs"/>
        </a:defRPr>
      </a:lvl2pPr>
      <a:lvl3pPr marL="841248" indent="-227137" algn="l" rtl="0" eaLnBrk="1" latinLnBrk="0" hangingPunct="1">
        <a:spcBef>
          <a:spcPct val="20000"/>
        </a:spcBef>
        <a:buClr>
          <a:schemeClr val="accent2"/>
        </a:buClr>
        <a:buSzPct val="70000"/>
        <a:buFont typeface="Wingdings 2"/>
        <a:buChar char=""/>
        <a:defRPr kumimoji="0" sz="1900" kern="1200">
          <a:solidFill>
            <a:schemeClr val="tx1"/>
          </a:solidFill>
          <a:latin typeface="+mn-lt"/>
          <a:ea typeface="+mn-ea"/>
          <a:cs typeface="+mn-cs"/>
        </a:defRPr>
      </a:lvl3pPr>
      <a:lvl4pPr marL="1093622" indent="-193487"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345997" indent="-193487"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598371" indent="-193487" algn="l" rtl="0" eaLnBrk="1" latinLnBrk="0" hangingPunct="1">
        <a:spcBef>
          <a:spcPct val="20000"/>
        </a:spcBef>
        <a:buClr>
          <a:schemeClr val="accent5"/>
        </a:buClr>
        <a:buSzPct val="80000"/>
        <a:buFont typeface="Wingdings 2"/>
        <a:buChar char=""/>
        <a:defRPr kumimoji="0" sz="1700" kern="1200">
          <a:solidFill>
            <a:schemeClr val="tx1"/>
          </a:solidFill>
          <a:latin typeface="+mn-lt"/>
          <a:ea typeface="+mn-ea"/>
          <a:cs typeface="+mn-cs"/>
        </a:defRPr>
      </a:lvl6pPr>
      <a:lvl7pPr marL="1766621" indent="-168250" algn="l" rtl="0" eaLnBrk="1" latinLnBrk="0" hangingPunct="1">
        <a:spcBef>
          <a:spcPct val="20000"/>
        </a:spcBef>
        <a:buClr>
          <a:schemeClr val="accent6"/>
        </a:buClr>
        <a:buSzPct val="80000"/>
        <a:buFont typeface="Wingdings 2"/>
        <a:buChar char=""/>
        <a:defRPr kumimoji="0" sz="1500" kern="1200" baseline="0">
          <a:solidFill>
            <a:schemeClr val="tx1"/>
          </a:solidFill>
          <a:latin typeface="+mn-lt"/>
          <a:ea typeface="+mn-ea"/>
          <a:cs typeface="+mn-cs"/>
        </a:defRPr>
      </a:lvl7pPr>
      <a:lvl8pPr marL="2018995" indent="-168250" algn="l" rtl="0" eaLnBrk="1" latinLnBrk="0" hangingPunct="1">
        <a:spcBef>
          <a:spcPct val="20000"/>
        </a:spcBef>
        <a:buClr>
          <a:schemeClr val="tx2"/>
        </a:buClr>
        <a:buChar char="•"/>
        <a:defRPr kumimoji="0" sz="1500" kern="1200">
          <a:solidFill>
            <a:schemeClr val="tx1"/>
          </a:solidFill>
          <a:latin typeface="+mn-lt"/>
          <a:ea typeface="+mn-ea"/>
          <a:cs typeface="+mn-cs"/>
        </a:defRPr>
      </a:lvl8pPr>
      <a:lvl9pPr marL="2271370" indent="-168250" algn="l" rtl="0" eaLnBrk="1" latinLnBrk="0" hangingPunct="1">
        <a:spcBef>
          <a:spcPct val="20000"/>
        </a:spcBef>
        <a:buClr>
          <a:schemeClr val="tx2"/>
        </a:buClr>
        <a:buFontTx/>
        <a:buChar char="•"/>
        <a:defRPr kumimoji="0" sz="13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20624" algn="l" rtl="0" eaLnBrk="1" latinLnBrk="0" hangingPunct="1">
        <a:defRPr kumimoji="0" kern="1200">
          <a:solidFill>
            <a:schemeClr val="tx1"/>
          </a:solidFill>
          <a:latin typeface="+mn-lt"/>
          <a:ea typeface="+mn-ea"/>
          <a:cs typeface="+mn-cs"/>
        </a:defRPr>
      </a:lvl2pPr>
      <a:lvl3pPr marL="841248" algn="l" rtl="0" eaLnBrk="1" latinLnBrk="0" hangingPunct="1">
        <a:defRPr kumimoji="0" kern="1200">
          <a:solidFill>
            <a:schemeClr val="tx1"/>
          </a:solidFill>
          <a:latin typeface="+mn-lt"/>
          <a:ea typeface="+mn-ea"/>
          <a:cs typeface="+mn-cs"/>
        </a:defRPr>
      </a:lvl3pPr>
      <a:lvl4pPr marL="1261872" algn="l" rtl="0" eaLnBrk="1" latinLnBrk="0" hangingPunct="1">
        <a:defRPr kumimoji="0" kern="1200">
          <a:solidFill>
            <a:schemeClr val="tx1"/>
          </a:solidFill>
          <a:latin typeface="+mn-lt"/>
          <a:ea typeface="+mn-ea"/>
          <a:cs typeface="+mn-cs"/>
        </a:defRPr>
      </a:lvl4pPr>
      <a:lvl5pPr marL="1682496" algn="l" rtl="0" eaLnBrk="1" latinLnBrk="0" hangingPunct="1">
        <a:defRPr kumimoji="0" kern="1200">
          <a:solidFill>
            <a:schemeClr val="tx1"/>
          </a:solidFill>
          <a:latin typeface="+mn-lt"/>
          <a:ea typeface="+mn-ea"/>
          <a:cs typeface="+mn-cs"/>
        </a:defRPr>
      </a:lvl5pPr>
      <a:lvl6pPr marL="2103120" algn="l" rtl="0" eaLnBrk="1" latinLnBrk="0" hangingPunct="1">
        <a:defRPr kumimoji="0" kern="1200">
          <a:solidFill>
            <a:schemeClr val="tx1"/>
          </a:solidFill>
          <a:latin typeface="+mn-lt"/>
          <a:ea typeface="+mn-ea"/>
          <a:cs typeface="+mn-cs"/>
        </a:defRPr>
      </a:lvl6pPr>
      <a:lvl7pPr marL="2523744" algn="l" rtl="0" eaLnBrk="1" latinLnBrk="0" hangingPunct="1">
        <a:defRPr kumimoji="0" kern="1200">
          <a:solidFill>
            <a:schemeClr val="tx1"/>
          </a:solidFill>
          <a:latin typeface="+mn-lt"/>
          <a:ea typeface="+mn-ea"/>
          <a:cs typeface="+mn-cs"/>
        </a:defRPr>
      </a:lvl7pPr>
      <a:lvl8pPr marL="2944368" algn="l" rtl="0" eaLnBrk="1" latinLnBrk="0" hangingPunct="1">
        <a:defRPr kumimoji="0" kern="1200">
          <a:solidFill>
            <a:schemeClr val="tx1"/>
          </a:solidFill>
          <a:latin typeface="+mn-lt"/>
          <a:ea typeface="+mn-ea"/>
          <a:cs typeface="+mn-cs"/>
        </a:defRPr>
      </a:lvl8pPr>
      <a:lvl9pPr marL="336499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n.wikipedia.org/wiki/%E0%A6%9A%E0%A6%BF%E0%A6%A4%E0%A7%8D%E0%A6%B0:%E0%A6%AB%E0%A6%BE%E0%A6%82%E0%A6%B6%E0%A6%A8_%E0%A6%95%E0%A7%80.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s://bn.wikipedia.org/wiki/%E0%A6%9A%E0%A6%BF%E0%A6%A4%E0%A7%8D%E0%A6%B0:Movement_Courser_Key.jpg" TargetMode="Externa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bn.wikipedia.org/wiki/%E0%A6%9A%E0%A6%BF%E0%A6%A4%E0%A7%8D%E0%A6%B0:%E0%A6%86%E0%A6%B2%E0%A6%AB%E0%A6%BE_%E0%A6%A8%E0%A6%BF%E0%A6%89%E0%A6%AE%E0%A7%87%E0%A6%B0%E0%A6%BF%E0%A6%95_%E0%A6%95%E0%A7%80.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28800" y="2865437"/>
            <a:ext cx="4572000" cy="1943100"/>
          </a:xfrm>
          <a:prstGeom prst="rect">
            <a:avLst/>
          </a:prstGeom>
          <a:ln w="228600" cap="sq" cmpd="thickThin">
            <a:solidFill>
              <a:srgbClr val="000000"/>
            </a:solidFill>
            <a:prstDash val="solid"/>
            <a:miter lim="800000"/>
          </a:ln>
          <a:effectLst>
            <a:innerShdw blurRad="76200">
              <a:srgbClr val="000000"/>
            </a:innerShdw>
          </a:effectLst>
        </p:spPr>
      </p:pic>
      <p:sp>
        <p:nvSpPr>
          <p:cNvPr id="3" name="Rectangle 2"/>
          <p:cNvSpPr/>
          <p:nvPr/>
        </p:nvSpPr>
        <p:spPr>
          <a:xfrm>
            <a:off x="1828800" y="427038"/>
            <a:ext cx="4381500" cy="1877433"/>
          </a:xfrm>
          <a:prstGeom prst="rect">
            <a:avLst/>
          </a:prstGeom>
        </p:spPr>
        <p:style>
          <a:lnRef idx="1">
            <a:schemeClr val="accent5"/>
          </a:lnRef>
          <a:fillRef idx="2">
            <a:schemeClr val="accent5"/>
          </a:fillRef>
          <a:effectRef idx="1">
            <a:schemeClr val="accent5"/>
          </a:effectRef>
          <a:fontRef idx="minor">
            <a:schemeClr val="dk1"/>
          </a:fontRef>
        </p:style>
        <p:txBody>
          <a:bodyPr wrap="square" lIns="91435" tIns="45718" rIns="91435" bIns="45718">
            <a:spAutoFit/>
          </a:bodyPr>
          <a:lstStyle/>
          <a:p>
            <a:pPr algn="ctr"/>
            <a:r>
              <a:rPr lang="bn-BD" sz="4400" dirty="0" smtClean="0">
                <a:solidFill>
                  <a:srgbClr val="0070C0"/>
                </a:solidFill>
                <a:latin typeface="NikoshBAN"/>
                <a:cs typeface="NikoshBAN" pitchFamily="2" charset="0"/>
              </a:rPr>
              <a:t>আজকের ক্লাসে সবাইকে </a:t>
            </a:r>
            <a:r>
              <a:rPr lang="bn-BD" sz="7200" dirty="0" smtClean="0">
                <a:solidFill>
                  <a:srgbClr val="002060"/>
                </a:solidFill>
                <a:latin typeface="NikoshBAN"/>
                <a:cs typeface="NikoshBAN" pitchFamily="2" charset="0"/>
              </a:rPr>
              <a:t>স্বাগতম</a:t>
            </a:r>
            <a:endParaRPr lang="en-US" sz="7200" dirty="0">
              <a:solidFill>
                <a:srgbClr val="002060"/>
              </a:solidFill>
              <a:latin typeface="NikoshBAN"/>
            </a:endParaRPr>
          </a:p>
        </p:txBody>
      </p:sp>
    </p:spTree>
    <p:extLst>
      <p:ext uri="{BB962C8B-B14F-4D97-AF65-F5344CB8AC3E}">
        <p14:creationId xmlns:p14="http://schemas.microsoft.com/office/powerpoint/2010/main" xmlns="" val="408476205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0100" y="1760537"/>
            <a:ext cx="6515100" cy="3962400"/>
          </a:xfrm>
          <a:prstGeom prst="rect">
            <a:avLst/>
          </a:prstGeom>
        </p:spPr>
      </p:pic>
      <p:sp>
        <p:nvSpPr>
          <p:cNvPr id="3" name="TextBox 2"/>
          <p:cNvSpPr txBox="1"/>
          <p:nvPr/>
        </p:nvSpPr>
        <p:spPr>
          <a:xfrm>
            <a:off x="1828800" y="846138"/>
            <a:ext cx="4229100" cy="604947"/>
          </a:xfrm>
          <a:prstGeom prst="rect">
            <a:avLst/>
          </a:prstGeom>
        </p:spPr>
        <p:style>
          <a:lnRef idx="2">
            <a:schemeClr val="accent1"/>
          </a:lnRef>
          <a:fillRef idx="1">
            <a:schemeClr val="lt1"/>
          </a:fillRef>
          <a:effectRef idx="0">
            <a:schemeClr val="accent1"/>
          </a:effectRef>
          <a:fontRef idx="minor">
            <a:schemeClr val="dk1"/>
          </a:fontRef>
        </p:style>
        <p:txBody>
          <a:bodyPr wrap="square" lIns="91435" tIns="45718" rIns="91435" bIns="45718" rtlCol="0">
            <a:spAutoFit/>
          </a:bodyPr>
          <a:lstStyle/>
          <a:p>
            <a:r>
              <a:rPr lang="bn-IN" sz="3200" b="1" dirty="0" smtClean="0">
                <a:latin typeface="NikoshBAN" pitchFamily="2" charset="0"/>
                <a:cs typeface="NikoshBAN" pitchFamily="2" charset="0"/>
              </a:rPr>
              <a:t>কী-বোঁর্ডের কোথায় কি আছে ?</a:t>
            </a:r>
            <a:endParaRPr lang="en-US" sz="3200" b="1" dirty="0">
              <a:latin typeface="NikoshBAN" pitchFamily="2" charset="0"/>
              <a:cs typeface="NikoshBAN" pitchFamily="2" charset="0"/>
            </a:endParaRPr>
          </a:p>
        </p:txBody>
      </p:sp>
    </p:spTree>
    <p:extLst>
      <p:ext uri="{BB962C8B-B14F-4D97-AF65-F5344CB8AC3E}">
        <p14:creationId xmlns:p14="http://schemas.microsoft.com/office/powerpoint/2010/main" xmlns="" val="690845098"/>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45325" y="144286"/>
            <a:ext cx="7947116" cy="238072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pPr lvl="0" eaLnBrk="0" fontAlgn="base" hangingPunct="0">
              <a:spcBef>
                <a:spcPct val="0"/>
              </a:spcBef>
              <a:spcAft>
                <a:spcPct val="0"/>
              </a:spcAft>
            </a:pPr>
            <a:r>
              <a:rPr lang="en-US" sz="2500" dirty="0">
                <a:solidFill>
                  <a:schemeClr val="tx1"/>
                </a:solidFill>
                <a:latin typeface="NikoshBAN" pitchFamily="2" charset="0"/>
                <a:cs typeface="NikoshBAN" pitchFamily="2" charset="0"/>
              </a:rPr>
              <a:t> </a:t>
            </a:r>
            <a:endParaRPr lang="en-US" dirty="0">
              <a:solidFill>
                <a:schemeClr val="tx1"/>
              </a:solidFill>
              <a:latin typeface="NikoshBAN" pitchFamily="2" charset="0"/>
              <a:cs typeface="NikoshBAN" pitchFamily="2" charset="0"/>
            </a:endParaRPr>
          </a:p>
          <a:p>
            <a:pPr lvl="0" eaLnBrk="0" fontAlgn="base" hangingPunct="0">
              <a:spcBef>
                <a:spcPct val="0"/>
              </a:spcBef>
              <a:spcAft>
                <a:spcPct val="0"/>
              </a:spcAft>
            </a:pPr>
            <a:r>
              <a:rPr lang="bn-IN" sz="3600" dirty="0" smtClean="0">
                <a:solidFill>
                  <a:schemeClr val="accent1"/>
                </a:solidFill>
                <a:latin typeface="NikoshBAN" pitchFamily="2" charset="0"/>
                <a:cs typeface="NikoshBAN" pitchFamily="2" charset="0"/>
              </a:rPr>
              <a:t>ফাংশন কীঃ-</a:t>
            </a:r>
            <a:endParaRPr lang="en-US" sz="3600" dirty="0">
              <a:solidFill>
                <a:schemeClr val="accent1"/>
              </a:solidFill>
              <a:latin typeface="NikoshBAN" pitchFamily="2" charset="0"/>
              <a:cs typeface="NikoshBAN" pitchFamily="2" charset="0"/>
            </a:endParaRPr>
          </a:p>
          <a:p>
            <a:pPr lvl="0" eaLnBrk="0" fontAlgn="base" hangingPunct="0">
              <a:spcBef>
                <a:spcPct val="0"/>
              </a:spcBef>
              <a:spcAft>
                <a:spcPct val="0"/>
              </a:spcAft>
            </a:pPr>
            <a:r>
              <a:rPr lang="bn-IN" sz="2200" dirty="0">
                <a:solidFill>
                  <a:schemeClr val="tx1"/>
                </a:solidFill>
                <a:latin typeface="NikoshBAN" pitchFamily="2" charset="0"/>
                <a:cs typeface="NikoshBAN" pitchFamily="2" charset="0"/>
              </a:rPr>
              <a:t>কী বোর্ডের উপরের দিকে বাম পার্শ্বে </a:t>
            </a:r>
            <a:r>
              <a:rPr lang="en-US" sz="2200" dirty="0" smtClean="0">
                <a:solidFill>
                  <a:schemeClr val="tx1"/>
                </a:solidFill>
                <a:latin typeface="NikoshBAN" pitchFamily="2" charset="0"/>
                <a:cs typeface="NikoshBAN" pitchFamily="2" charset="0"/>
              </a:rPr>
              <a:t>F</a:t>
            </a:r>
            <a:r>
              <a:rPr lang="en-US" sz="2200" dirty="0" smtClean="0">
                <a:solidFill>
                  <a:schemeClr val="tx1"/>
                </a:solidFill>
                <a:cs typeface="NikoshBAN" pitchFamily="2" charset="0"/>
              </a:rPr>
              <a:t>1</a:t>
            </a:r>
            <a:r>
              <a:rPr lang="bn-IN" sz="2200" dirty="0" smtClean="0">
                <a:solidFill>
                  <a:schemeClr val="tx1"/>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থেকে </a:t>
            </a:r>
            <a:r>
              <a:rPr lang="en-US" sz="2200" dirty="0" smtClean="0">
                <a:solidFill>
                  <a:schemeClr val="tx1"/>
                </a:solidFill>
                <a:latin typeface="NikoshBAN" pitchFamily="2" charset="0"/>
                <a:cs typeface="NikoshBAN" pitchFamily="2" charset="0"/>
              </a:rPr>
              <a:t>F</a:t>
            </a:r>
            <a:r>
              <a:rPr lang="en-US" sz="2200" dirty="0" smtClean="0">
                <a:solidFill>
                  <a:schemeClr val="tx1"/>
                </a:solidFill>
                <a:cs typeface="NikoshBAN" pitchFamily="2" charset="0"/>
              </a:rPr>
              <a:t>12</a:t>
            </a:r>
            <a:r>
              <a:rPr lang="bn-IN" sz="2200" dirty="0" smtClean="0">
                <a:solidFill>
                  <a:schemeClr val="tx1"/>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পর্যন্ত যে কী গুলো আছে এদেরকে </a:t>
            </a:r>
          </a:p>
          <a:p>
            <a:pPr lvl="0" eaLnBrk="0" fontAlgn="base" hangingPunct="0">
              <a:spcBef>
                <a:spcPct val="0"/>
              </a:spcBef>
              <a:spcAft>
                <a:spcPct val="0"/>
              </a:spcAft>
            </a:pPr>
            <a:r>
              <a:rPr lang="bn-IN" sz="2200" dirty="0">
                <a:solidFill>
                  <a:schemeClr val="tx1"/>
                </a:solidFill>
                <a:latin typeface="NikoshBAN" pitchFamily="2" charset="0"/>
                <a:cs typeface="NikoshBAN" pitchFamily="2" charset="0"/>
              </a:rPr>
              <a:t>ফাংশন কী বলে। কোন নির্দিষ্ট কাজ করা যায় বলে একে ফাংশন কী বলে।</a:t>
            </a:r>
          </a:p>
          <a:p>
            <a:pPr lvl="0" eaLnBrk="0" fontAlgn="base" hangingPunct="0">
              <a:spcBef>
                <a:spcPct val="0"/>
              </a:spcBef>
              <a:spcAft>
                <a:spcPct val="0"/>
              </a:spcAft>
            </a:pPr>
            <a:r>
              <a:rPr lang="bn-IN" sz="2200" dirty="0">
                <a:solidFill>
                  <a:schemeClr val="tx1"/>
                </a:solidFill>
                <a:latin typeface="NikoshBAN" pitchFamily="2" charset="0"/>
                <a:cs typeface="NikoshBAN" pitchFamily="2" charset="0"/>
              </a:rPr>
              <a:t> যেমন কোন প্রোগ্রামের জন্য </a:t>
            </a:r>
            <a:r>
              <a:rPr lang="en-US" sz="2200" dirty="0">
                <a:solidFill>
                  <a:schemeClr val="tx1"/>
                </a:solidFill>
                <a:latin typeface="NikoshBAN" pitchFamily="2" charset="0"/>
                <a:cs typeface="NikoshBAN" pitchFamily="2" charset="0"/>
              </a:rPr>
              <a:t>help, </a:t>
            </a:r>
            <a:r>
              <a:rPr lang="bn-IN" sz="2200" dirty="0">
                <a:solidFill>
                  <a:schemeClr val="tx1"/>
                </a:solidFill>
                <a:latin typeface="NikoshBAN" pitchFamily="2" charset="0"/>
                <a:cs typeface="NikoshBAN" pitchFamily="2" charset="0"/>
              </a:rPr>
              <a:t>অথবা কোন প্রোগ্রাম রান করানো ইত্যাদি কাজে এই কী এর ব্যবহার </a:t>
            </a:r>
            <a:r>
              <a:rPr lang="bn-IN" sz="2200" dirty="0" smtClean="0">
                <a:solidFill>
                  <a:schemeClr val="tx1"/>
                </a:solidFill>
                <a:latin typeface="NikoshBAN" pitchFamily="2" charset="0"/>
                <a:cs typeface="NikoshBAN" pitchFamily="2" charset="0"/>
              </a:rPr>
              <a:t>করা হয়। </a:t>
            </a:r>
            <a:endParaRPr lang="en-US" sz="2200" dirty="0">
              <a:solidFill>
                <a:schemeClr val="tx1"/>
              </a:solidFill>
              <a:latin typeface="NikoshBAN" pitchFamily="2" charset="0"/>
              <a:cs typeface="NikoshBAN" pitchFamily="2" charset="0"/>
            </a:endParaRPr>
          </a:p>
        </p:txBody>
      </p:sp>
      <p:pic>
        <p:nvPicPr>
          <p:cNvPr id="1028" name="Picture 4" descr="https://upload.wikimedia.org/wikipedia/bn/thumb/4/41/%E0%A6%AB%E0%A6%BE%E0%A6%82%E0%A6%B6%E0%A6%A8_%E0%A6%95%E0%A7%80.jpg/220px-%E0%A6%AB%E0%A6%BE%E0%A6%82%E0%A6%B6%E0%A6%A8_%E0%A6%95%E0%A7%80.jpg">
            <a:hlinkClick r:id="rId3"/>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732023" y="144287"/>
            <a:ext cx="3360419" cy="865717"/>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145325" y="2957865"/>
            <a:ext cx="7947116" cy="331858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pPr lvl="0" eaLnBrk="0" fontAlgn="base" hangingPunct="0">
              <a:spcBef>
                <a:spcPct val="0"/>
              </a:spcBef>
              <a:spcAft>
                <a:spcPct val="0"/>
              </a:spcAft>
            </a:pPr>
            <a:r>
              <a:rPr lang="bn-IN" sz="3600" dirty="0" smtClean="0">
                <a:solidFill>
                  <a:schemeClr val="accent1"/>
                </a:solidFill>
                <a:latin typeface="NikoshBAN" pitchFamily="2" charset="0"/>
                <a:cs typeface="NikoshBAN" pitchFamily="2" charset="0"/>
              </a:rPr>
              <a:t>অ্যারো কীঃ-</a:t>
            </a:r>
            <a:endParaRPr lang="en-US" sz="3600" dirty="0">
              <a:solidFill>
                <a:schemeClr val="accent1"/>
              </a:solidFill>
              <a:latin typeface="NikoshBAN" pitchFamily="2" charset="0"/>
              <a:cs typeface="NikoshBAN" pitchFamily="2" charset="0"/>
            </a:endParaRPr>
          </a:p>
          <a:p>
            <a:pPr lvl="0" eaLnBrk="0" fontAlgn="base" hangingPunct="0">
              <a:spcBef>
                <a:spcPct val="0"/>
              </a:spcBef>
              <a:spcAft>
                <a:spcPct val="0"/>
              </a:spcAft>
            </a:pPr>
            <a:r>
              <a:rPr lang="bn-IN" sz="2200" dirty="0">
                <a:solidFill>
                  <a:schemeClr val="tx1"/>
                </a:solidFill>
                <a:latin typeface="NikoshBAN" pitchFamily="2" charset="0"/>
                <a:cs typeface="NikoshBAN" pitchFamily="2" charset="0"/>
              </a:rPr>
              <a:t>কী বোর্ডের ডান দিকে নিচে পৃথক ভাবে চারটি কী আছে। কোন কোন কী বোর্ডে উপরের দিকেও থাকে। </a:t>
            </a:r>
          </a:p>
          <a:p>
            <a:pPr lvl="0" eaLnBrk="0" fontAlgn="base" hangingPunct="0">
              <a:spcBef>
                <a:spcPct val="0"/>
              </a:spcBef>
              <a:spcAft>
                <a:spcPct val="0"/>
              </a:spcAft>
            </a:pPr>
            <a:r>
              <a:rPr lang="bn-IN" sz="2200" dirty="0">
                <a:solidFill>
                  <a:schemeClr val="tx1"/>
                </a:solidFill>
                <a:latin typeface="NikoshBAN" pitchFamily="2" charset="0"/>
                <a:cs typeface="NikoshBAN" pitchFamily="2" charset="0"/>
              </a:rPr>
              <a:t>কীগুলোর উপরে অ্যারো বা তীর চিহ্ন দেওয়া থাকে। যা দিয়ে খুব সহজেই কার্সরকে ডানে</a:t>
            </a:r>
            <a:r>
              <a:rPr lang="en-US" sz="2200" dirty="0">
                <a:solidFill>
                  <a:schemeClr val="tx1"/>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বামে</a:t>
            </a:r>
            <a:r>
              <a:rPr lang="en-US" sz="2200" dirty="0">
                <a:solidFill>
                  <a:schemeClr val="tx1"/>
                </a:solidFill>
                <a:latin typeface="NikoshBAN" pitchFamily="2" charset="0"/>
                <a:cs typeface="NikoshBAN" pitchFamily="2" charset="0"/>
              </a:rPr>
              <a:t>, </a:t>
            </a:r>
            <a:r>
              <a:rPr lang="bn-IN" sz="2200" dirty="0" smtClean="0">
                <a:solidFill>
                  <a:schemeClr val="tx1"/>
                </a:solidFill>
                <a:latin typeface="NikoshBAN" pitchFamily="2" charset="0"/>
                <a:cs typeface="NikoshBAN" pitchFamily="2" charset="0"/>
              </a:rPr>
              <a:t>উপরে </a:t>
            </a:r>
            <a:r>
              <a:rPr lang="bn-IN" sz="2200" dirty="0">
                <a:solidFill>
                  <a:schemeClr val="tx1"/>
                </a:solidFill>
                <a:latin typeface="NikoshBAN" pitchFamily="2" charset="0"/>
                <a:cs typeface="NikoshBAN" pitchFamily="2" charset="0"/>
              </a:rPr>
              <a:t>এবং নীচে সরানো </a:t>
            </a:r>
            <a:r>
              <a:rPr lang="bn-IN" sz="2200" dirty="0" smtClean="0">
                <a:solidFill>
                  <a:schemeClr val="tx1"/>
                </a:solidFill>
                <a:latin typeface="NikoshBAN" pitchFamily="2" charset="0"/>
                <a:cs typeface="NikoshBAN" pitchFamily="2" charset="0"/>
              </a:rPr>
              <a:t>যায়। </a:t>
            </a:r>
            <a:r>
              <a:rPr lang="bn-IN" sz="2200" dirty="0">
                <a:solidFill>
                  <a:schemeClr val="tx1"/>
                </a:solidFill>
                <a:latin typeface="NikoshBAN" pitchFamily="2" charset="0"/>
                <a:cs typeface="NikoshBAN" pitchFamily="2" charset="0"/>
              </a:rPr>
              <a:t>এগুলিকে আবার এডিট কীও বলে। কারণ টেক্স এডিট করার কাজেও এ কীগুলো ব্যবহার করা </a:t>
            </a:r>
            <a:r>
              <a:rPr lang="bn-IN" sz="2200" dirty="0" smtClean="0">
                <a:solidFill>
                  <a:schemeClr val="tx1"/>
                </a:solidFill>
                <a:latin typeface="NikoshBAN" pitchFamily="2" charset="0"/>
                <a:cs typeface="NikoshBAN" pitchFamily="2" charset="0"/>
              </a:rPr>
              <a:t>হয়। </a:t>
            </a:r>
            <a:endParaRPr lang="en-US" sz="2200" dirty="0">
              <a:solidFill>
                <a:schemeClr val="tx1"/>
              </a:solidFill>
              <a:latin typeface="NikoshBAN" pitchFamily="2" charset="0"/>
              <a:cs typeface="NikoshBAN" pitchFamily="2" charset="0"/>
            </a:endParaRPr>
          </a:p>
        </p:txBody>
      </p:sp>
      <p:pic>
        <p:nvPicPr>
          <p:cNvPr id="13" name="Picture 2" descr="https://upload.wikimedia.org/wikipedia/bn/thumb/0/0d/Movement_Courser_Key.jpg/220px-Movement_Courser_Key.jpg">
            <a:hlinkClick r:id="rId5"/>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4526282" y="2999091"/>
            <a:ext cx="3566159" cy="8966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71558761"/>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Up Ribbon 3"/>
          <p:cNvSpPr/>
          <p:nvPr/>
        </p:nvSpPr>
        <p:spPr>
          <a:xfrm>
            <a:off x="1828800" y="579437"/>
            <a:ext cx="3924300" cy="917752"/>
          </a:xfrm>
          <a:prstGeom prst="ribbon2">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4000" dirty="0" smtClean="0">
                <a:solidFill>
                  <a:schemeClr val="tx1"/>
                </a:solidFill>
                <a:latin typeface="NikoshBAN" pitchFamily="2" charset="0"/>
                <a:cs typeface="NikoshBAN" pitchFamily="2" charset="0"/>
              </a:rPr>
              <a:t>একক কাজ</a:t>
            </a:r>
            <a:endParaRPr lang="en-US" sz="4000" dirty="0">
              <a:solidFill>
                <a:schemeClr val="tx1"/>
              </a:solidFill>
              <a:latin typeface="NikoshBAN" pitchFamily="2" charset="0"/>
              <a:cs typeface="NikoshBAN" pitchFamily="2" charset="0"/>
            </a:endParaRPr>
          </a:p>
        </p:txBody>
      </p:sp>
      <p:sp>
        <p:nvSpPr>
          <p:cNvPr id="6" name="Rounded Rectangle 5"/>
          <p:cNvSpPr/>
          <p:nvPr/>
        </p:nvSpPr>
        <p:spPr>
          <a:xfrm>
            <a:off x="647701" y="2103438"/>
            <a:ext cx="5570220" cy="9525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pPr lvl="0" eaLnBrk="0" fontAlgn="base" hangingPunct="0">
              <a:spcBef>
                <a:spcPct val="0"/>
              </a:spcBef>
              <a:spcAft>
                <a:spcPct val="0"/>
              </a:spcAft>
            </a:pPr>
            <a:r>
              <a:rPr lang="bn-IN" sz="3700" b="1" dirty="0" smtClean="0">
                <a:solidFill>
                  <a:schemeClr val="tx1"/>
                </a:solidFill>
                <a:latin typeface="NikoshBAN" pitchFamily="2" charset="0"/>
                <a:cs typeface="NikoshBAN" pitchFamily="2" charset="0"/>
              </a:rPr>
              <a:t>ফাংশন- কী </a:t>
            </a:r>
            <a:r>
              <a:rPr lang="bn-IN" sz="3700" b="1" dirty="0">
                <a:solidFill>
                  <a:schemeClr val="tx1"/>
                </a:solidFill>
                <a:latin typeface="NikoshBAN" pitchFamily="2" charset="0"/>
                <a:cs typeface="NikoshBAN" pitchFamily="2" charset="0"/>
              </a:rPr>
              <a:t>কয়টি ও কী কী?</a:t>
            </a:r>
          </a:p>
        </p:txBody>
      </p:sp>
    </p:spTree>
    <p:extLst>
      <p:ext uri="{BB962C8B-B14F-4D97-AF65-F5344CB8AC3E}">
        <p14:creationId xmlns:p14="http://schemas.microsoft.com/office/powerpoint/2010/main" xmlns="" val="3732752523"/>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04800" y="617537"/>
            <a:ext cx="7429500" cy="216429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pPr lvl="0" eaLnBrk="0" fontAlgn="base" hangingPunct="0">
              <a:spcBef>
                <a:spcPct val="0"/>
              </a:spcBef>
              <a:spcAft>
                <a:spcPct val="0"/>
              </a:spcAft>
            </a:pPr>
            <a:endParaRPr lang="bn-IN" dirty="0" smtClean="0">
              <a:solidFill>
                <a:schemeClr val="tx1"/>
              </a:solidFill>
              <a:latin typeface="Arial" charset="0"/>
            </a:endParaRPr>
          </a:p>
          <a:p>
            <a:pPr lvl="0" eaLnBrk="0" fontAlgn="base" hangingPunct="0">
              <a:spcBef>
                <a:spcPct val="0"/>
              </a:spcBef>
              <a:spcAft>
                <a:spcPct val="0"/>
              </a:spcAft>
            </a:pPr>
            <a:r>
              <a:rPr lang="bn-IN" sz="3200" dirty="0" smtClean="0">
                <a:solidFill>
                  <a:srgbClr val="0070C0"/>
                </a:solidFill>
                <a:latin typeface="NikoshBAN" pitchFamily="2" charset="0"/>
                <a:cs typeface="NikoshBAN" pitchFamily="2" charset="0"/>
              </a:rPr>
              <a:t>আলফাবেটিক কীঃ-</a:t>
            </a:r>
            <a:endParaRPr lang="en-US" sz="3200" dirty="0">
              <a:solidFill>
                <a:srgbClr val="0070C0"/>
              </a:solidFill>
              <a:latin typeface="NikoshBAN" pitchFamily="2" charset="0"/>
              <a:cs typeface="NikoshBAN" pitchFamily="2" charset="0"/>
            </a:endParaRPr>
          </a:p>
          <a:p>
            <a:pPr lvl="0" eaLnBrk="0" fontAlgn="base" hangingPunct="0">
              <a:spcBef>
                <a:spcPct val="0"/>
              </a:spcBef>
              <a:spcAft>
                <a:spcPct val="0"/>
              </a:spcAft>
            </a:pPr>
            <a:r>
              <a:rPr lang="bn-IN" sz="2400" dirty="0">
                <a:solidFill>
                  <a:schemeClr val="tx1"/>
                </a:solidFill>
                <a:latin typeface="NikoshBAN" pitchFamily="2" charset="0"/>
                <a:cs typeface="NikoshBAN" pitchFamily="2" charset="0"/>
              </a:rPr>
              <a:t>কী বোর্ডের যে অংশে ইংরেজী বর্ণমালা </a:t>
            </a:r>
            <a:r>
              <a:rPr lang="en-US" sz="2400" dirty="0">
                <a:solidFill>
                  <a:schemeClr val="tx1"/>
                </a:solidFill>
                <a:latin typeface="NikoshBAN" pitchFamily="2" charset="0"/>
                <a:cs typeface="NikoshBAN" pitchFamily="2" charset="0"/>
              </a:rPr>
              <a:t>A </a:t>
            </a:r>
            <a:r>
              <a:rPr lang="bn-IN" sz="2400" dirty="0">
                <a:solidFill>
                  <a:schemeClr val="tx1"/>
                </a:solidFill>
                <a:latin typeface="NikoshBAN" pitchFamily="2" charset="0"/>
                <a:cs typeface="NikoshBAN" pitchFamily="2" charset="0"/>
              </a:rPr>
              <a:t>খেকে </a:t>
            </a:r>
            <a:r>
              <a:rPr lang="en-US" sz="2400" dirty="0">
                <a:solidFill>
                  <a:schemeClr val="tx1"/>
                </a:solidFill>
                <a:latin typeface="NikoshBAN" pitchFamily="2" charset="0"/>
                <a:cs typeface="NikoshBAN" pitchFamily="2" charset="0"/>
              </a:rPr>
              <a:t>Z </a:t>
            </a:r>
            <a:r>
              <a:rPr lang="bn-IN" sz="2400" dirty="0">
                <a:solidFill>
                  <a:schemeClr val="tx1"/>
                </a:solidFill>
                <a:latin typeface="NikoshBAN" pitchFamily="2" charset="0"/>
                <a:cs typeface="NikoshBAN" pitchFamily="2" charset="0"/>
              </a:rPr>
              <a:t>পর্যন্ত সাজানো থাকে সেই অংশকে </a:t>
            </a:r>
            <a:r>
              <a:rPr lang="bn-IN" sz="2400" dirty="0" smtClean="0">
                <a:solidFill>
                  <a:schemeClr val="tx1"/>
                </a:solidFill>
                <a:latin typeface="NikoshBAN" pitchFamily="2" charset="0"/>
                <a:cs typeface="NikoshBAN" pitchFamily="2" charset="0"/>
              </a:rPr>
              <a:t>আলফাবেটিক </a:t>
            </a:r>
            <a:r>
              <a:rPr lang="bn-IN" sz="2400" dirty="0">
                <a:solidFill>
                  <a:schemeClr val="tx1"/>
                </a:solidFill>
                <a:latin typeface="NikoshBAN" pitchFamily="2" charset="0"/>
                <a:cs typeface="NikoshBAN" pitchFamily="2" charset="0"/>
              </a:rPr>
              <a:t>সেকশন</a:t>
            </a:r>
            <a:r>
              <a:rPr lang="en-US" sz="2400" dirty="0">
                <a:solidFill>
                  <a:schemeClr val="tx1"/>
                </a:solidFill>
                <a:latin typeface="NikoshBAN" pitchFamily="2" charset="0"/>
                <a:cs typeface="NikoshBAN" pitchFamily="2" charset="0"/>
              </a:rPr>
              <a:t>/</a:t>
            </a:r>
            <a:r>
              <a:rPr lang="bn-IN" sz="2400" dirty="0">
                <a:solidFill>
                  <a:schemeClr val="tx1"/>
                </a:solidFill>
                <a:latin typeface="NikoshBAN" pitchFamily="2" charset="0"/>
                <a:cs typeface="NikoshBAN" pitchFamily="2" charset="0"/>
              </a:rPr>
              <a:t>অংশ বলে। </a:t>
            </a:r>
            <a:endParaRPr lang="en-US" sz="2400" dirty="0">
              <a:solidFill>
                <a:schemeClr val="tx1"/>
              </a:solidFill>
              <a:latin typeface="NikoshBAN" pitchFamily="2" charset="0"/>
              <a:cs typeface="NikoshBAN" pitchFamily="2" charset="0"/>
            </a:endParaRPr>
          </a:p>
        </p:txBody>
      </p:sp>
      <p:pic>
        <p:nvPicPr>
          <p:cNvPr id="2052" name="Picture 4" descr="https://upload.wikimedia.org/wikipedia/bn/thumb/5/55/%E0%A6%86%E0%A6%B2%E0%A6%AB%E0%A6%BE_%E0%A6%A8%E0%A6%BF%E0%A6%89%E0%A6%AE%E0%A7%87%E0%A6%B0%E0%A6%BF%E0%A6%95_%E0%A6%95%E0%A7%80.jpg/220px-%E0%A6%86%E0%A6%B2%E0%A6%AB%E0%A6%BE_%E0%A6%A8%E0%A6%BF%E0%A6%89%E0%A6%AE%E0%A7%87%E0%A6%B0%E0%A6%BF%E0%A6%95_%E0%A6%95%E0%A7%80.jpg">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62401" y="731838"/>
            <a:ext cx="3655103" cy="65830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ounded Rectangle 6"/>
          <p:cNvSpPr/>
          <p:nvPr/>
        </p:nvSpPr>
        <p:spPr>
          <a:xfrm>
            <a:off x="228600" y="2941637"/>
            <a:ext cx="7658100" cy="26289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r>
              <a:rPr lang="as-IN" sz="3200" b="1" dirty="0">
                <a:solidFill>
                  <a:srgbClr val="0070C0"/>
                </a:solidFill>
                <a:latin typeface="NikoshBAN" pitchFamily="2" charset="0"/>
                <a:cs typeface="NikoshBAN" pitchFamily="2" charset="0"/>
              </a:rPr>
              <a:t>নিউমেরিক কী বা লজিক্যাল কী</a:t>
            </a:r>
          </a:p>
          <a:p>
            <a:r>
              <a:rPr lang="as-IN" sz="2600" dirty="0">
                <a:solidFill>
                  <a:schemeClr val="tx1"/>
                </a:solidFill>
                <a:latin typeface="NikoshBAN" pitchFamily="2" charset="0"/>
                <a:cs typeface="NikoshBAN" pitchFamily="2" charset="0"/>
              </a:rPr>
              <a:t>কীবোর্ডের ডানদিকে ০ থেকে ৯ পর্যন্ত সংখ্যা লেখা যে কীগুলো </a:t>
            </a:r>
            <a:r>
              <a:rPr lang="as-IN" sz="2600" dirty="0" smtClean="0">
                <a:solidFill>
                  <a:schemeClr val="tx1"/>
                </a:solidFill>
                <a:latin typeface="NikoshBAN" pitchFamily="2" charset="0"/>
                <a:cs typeface="NikoshBAN" pitchFamily="2" charset="0"/>
              </a:rPr>
              <a:t>র</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ছে </a:t>
            </a:r>
            <a:r>
              <a:rPr lang="as-IN" sz="2600" dirty="0">
                <a:solidFill>
                  <a:schemeClr val="tx1"/>
                </a:solidFill>
                <a:latin typeface="NikoshBAN" pitchFamily="2" charset="0"/>
                <a:cs typeface="NikoshBAN" pitchFamily="2" charset="0"/>
              </a:rPr>
              <a:t>তাকে নিউমেরিক কী বলে। এখানে +, -, *, / প্রভৃতি অ্যারিথমেটিক অপারেটর থাকে। এছাড়াও &lt;, &gt;, = লজিক্যাল অপারেটরগুলো কী বোর্ডে থাকে। </a:t>
            </a:r>
            <a:endParaRPr lang="en-US" sz="26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272558688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05740" y="1951037"/>
            <a:ext cx="7261860" cy="990600"/>
          </a:xfrm>
          <a:prstGeom prst="rect">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eaLnBrk="0" fontAlgn="base" hangingPunct="0">
              <a:spcBef>
                <a:spcPct val="0"/>
              </a:spcBef>
              <a:spcAft>
                <a:spcPct val="0"/>
              </a:spcAft>
            </a:pPr>
            <a:r>
              <a:rPr lang="as-IN" sz="2900" b="1" dirty="0" smtClean="0">
                <a:solidFill>
                  <a:schemeClr val="tx1"/>
                </a:solidFill>
                <a:latin typeface="NikoshBAN" pitchFamily="2" charset="0"/>
                <a:cs typeface="NikoshBAN" pitchFamily="2" charset="0"/>
              </a:rPr>
              <a:t>নিউমেরিক </a:t>
            </a:r>
            <a:r>
              <a:rPr lang="bn-IN" sz="2900" b="1" dirty="0" smtClean="0">
                <a:solidFill>
                  <a:schemeClr val="tx1"/>
                </a:solidFill>
                <a:latin typeface="NikoshBAN" pitchFamily="2" charset="0"/>
                <a:cs typeface="NikoshBAN" pitchFamily="2" charset="0"/>
              </a:rPr>
              <a:t>-</a:t>
            </a:r>
            <a:r>
              <a:rPr lang="as-IN" sz="2900" b="1" dirty="0" smtClean="0">
                <a:solidFill>
                  <a:schemeClr val="tx1"/>
                </a:solidFill>
                <a:latin typeface="NikoshBAN" pitchFamily="2" charset="0"/>
                <a:cs typeface="NikoshBAN" pitchFamily="2" charset="0"/>
              </a:rPr>
              <a:t>কী </a:t>
            </a:r>
            <a:r>
              <a:rPr lang="as-IN" sz="2900" b="1" dirty="0">
                <a:solidFill>
                  <a:schemeClr val="tx1"/>
                </a:solidFill>
                <a:latin typeface="NikoshBAN" pitchFamily="2" charset="0"/>
                <a:cs typeface="NikoshBAN" pitchFamily="2" charset="0"/>
              </a:rPr>
              <a:t>বা লজিক্যাল </a:t>
            </a:r>
            <a:r>
              <a:rPr lang="bn-IN" sz="2900" b="1" dirty="0">
                <a:solidFill>
                  <a:schemeClr val="tx1"/>
                </a:solidFill>
                <a:latin typeface="NikoshBAN" pitchFamily="2" charset="0"/>
                <a:cs typeface="NikoshBAN" pitchFamily="2" charset="0"/>
              </a:rPr>
              <a:t>-</a:t>
            </a:r>
            <a:r>
              <a:rPr lang="as-IN" sz="2900" b="1" dirty="0" smtClean="0">
                <a:solidFill>
                  <a:schemeClr val="tx1"/>
                </a:solidFill>
                <a:latin typeface="NikoshBAN" pitchFamily="2" charset="0"/>
                <a:cs typeface="NikoshBAN" pitchFamily="2" charset="0"/>
              </a:rPr>
              <a:t>কী</a:t>
            </a:r>
            <a:r>
              <a:rPr lang="bn-IN" sz="2900" b="1" dirty="0" smtClean="0">
                <a:solidFill>
                  <a:schemeClr val="tx1"/>
                </a:solidFill>
                <a:latin typeface="NikoshBAN" pitchFamily="2" charset="0"/>
                <a:cs typeface="NikoshBAN" pitchFamily="2" charset="0"/>
              </a:rPr>
              <a:t> গূলোর নাম ও ব্যবহার লিখ।</a:t>
            </a:r>
            <a:endParaRPr lang="as-IN" sz="2900" b="1" dirty="0">
              <a:solidFill>
                <a:schemeClr val="tx1"/>
              </a:solidFill>
              <a:latin typeface="NikoshBAN" pitchFamily="2" charset="0"/>
              <a:cs typeface="NikoshBAN" pitchFamily="2" charset="0"/>
            </a:endParaRPr>
          </a:p>
          <a:p>
            <a:pPr lvl="0" eaLnBrk="0" fontAlgn="base" hangingPunct="0">
              <a:spcBef>
                <a:spcPct val="0"/>
              </a:spcBef>
              <a:spcAft>
                <a:spcPct val="0"/>
              </a:spcAft>
            </a:pPr>
            <a:endParaRPr lang="en-US" sz="2900" b="1" dirty="0">
              <a:solidFill>
                <a:schemeClr val="tx1"/>
              </a:solidFill>
              <a:latin typeface="NikoshBAN" pitchFamily="2" charset="0"/>
              <a:cs typeface="NikoshBAN" pitchFamily="2" charset="0"/>
            </a:endParaRPr>
          </a:p>
        </p:txBody>
      </p:sp>
      <p:sp>
        <p:nvSpPr>
          <p:cNvPr id="5" name="Down Ribbon 4"/>
          <p:cNvSpPr/>
          <p:nvPr/>
        </p:nvSpPr>
        <p:spPr>
          <a:xfrm>
            <a:off x="1981200" y="432858"/>
            <a:ext cx="3848100" cy="865717"/>
          </a:xfrm>
          <a:prstGeom prst="ribbon">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3300" dirty="0" smtClean="0">
                <a:solidFill>
                  <a:schemeClr val="tx1"/>
                </a:solidFill>
                <a:latin typeface="NikoshBAN" pitchFamily="2" charset="0"/>
                <a:cs typeface="NikoshBAN" pitchFamily="2" charset="0"/>
              </a:rPr>
              <a:t>জোড়ায়</a:t>
            </a:r>
            <a:r>
              <a:rPr lang="en-US" sz="3300" dirty="0" smtClean="0">
                <a:solidFill>
                  <a:schemeClr val="tx1"/>
                </a:solidFill>
                <a:latin typeface="NikoshBAN" pitchFamily="2" charset="0"/>
                <a:cs typeface="NikoshBAN" pitchFamily="2" charset="0"/>
              </a:rPr>
              <a:t> </a:t>
            </a:r>
            <a:r>
              <a:rPr lang="en-US" sz="3300" dirty="0" err="1">
                <a:solidFill>
                  <a:schemeClr val="tx1"/>
                </a:solidFill>
                <a:latin typeface="NikoshBAN" pitchFamily="2" charset="0"/>
                <a:cs typeface="NikoshBAN" pitchFamily="2" charset="0"/>
              </a:rPr>
              <a:t>কাজ</a:t>
            </a:r>
            <a:endParaRPr lang="en-US" sz="3300" dirty="0">
              <a:solidFill>
                <a:schemeClr val="tx1"/>
              </a:solidFill>
            </a:endParaRPr>
          </a:p>
        </p:txBody>
      </p:sp>
    </p:spTree>
    <p:extLst>
      <p:ext uri="{BB962C8B-B14F-4D97-AF65-F5344CB8AC3E}">
        <p14:creationId xmlns:p14="http://schemas.microsoft.com/office/powerpoint/2010/main" xmlns="" val="1058173186"/>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0" y="160337"/>
            <a:ext cx="8092440" cy="591573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r>
              <a:rPr lang="as-IN" sz="2600" b="1" dirty="0">
                <a:solidFill>
                  <a:srgbClr val="0070C0"/>
                </a:solidFill>
                <a:latin typeface="NikoshBAN" pitchFamily="2" charset="0"/>
                <a:cs typeface="NikoshBAN" pitchFamily="2" charset="0"/>
              </a:rPr>
              <a:t>বিশেষ কী</a:t>
            </a:r>
          </a:p>
          <a:p>
            <a:r>
              <a:rPr lang="as-IN" sz="2600" dirty="0">
                <a:solidFill>
                  <a:schemeClr val="tx1"/>
                </a:solidFill>
                <a:latin typeface="NikoshBAN" pitchFamily="2" charset="0"/>
                <a:cs typeface="NikoshBAN" pitchFamily="2" charset="0"/>
              </a:rPr>
              <a:t>উল্লেখিত কী গুলো ছাড়া কী-বোর্ডের অন্যান্য কী সমূহ কোন না কোন বিশেষ কার্য সম্পাদন করে বলে এদেরকে বিশেষ কী বলা </a:t>
            </a:r>
            <a:r>
              <a:rPr lang="as-IN" sz="2600" dirty="0" smtClean="0">
                <a:solidFill>
                  <a:schemeClr val="tx1"/>
                </a:solidFill>
                <a:latin typeface="NikoshBAN" pitchFamily="2" charset="0"/>
                <a:cs typeface="NikoshBAN" pitchFamily="2" charset="0"/>
              </a:rPr>
              <a:t>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a:t>
            </a:r>
            <a:endParaRPr lang="as-IN" sz="2600" dirty="0">
              <a:solidFill>
                <a:schemeClr val="tx1"/>
              </a:solidFill>
              <a:latin typeface="NikoshBAN" pitchFamily="2" charset="0"/>
              <a:cs typeface="NikoshBAN" pitchFamily="2" charset="0"/>
            </a:endParaRPr>
          </a:p>
          <a:p>
            <a:r>
              <a:rPr lang="en-US" sz="2400" b="1" dirty="0">
                <a:solidFill>
                  <a:srgbClr val="0070C0"/>
                </a:solidFill>
                <a:latin typeface="NikoshBAN" pitchFamily="2" charset="0"/>
                <a:cs typeface="NikoshBAN" pitchFamily="2" charset="0"/>
              </a:rPr>
              <a:t>Esc : </a:t>
            </a:r>
            <a:r>
              <a:rPr lang="as-IN" sz="2600" dirty="0">
                <a:solidFill>
                  <a:schemeClr val="tx1"/>
                </a:solidFill>
                <a:latin typeface="NikoshBAN" pitchFamily="2" charset="0"/>
                <a:cs typeface="NikoshBAN" pitchFamily="2" charset="0"/>
              </a:rPr>
              <a:t>এই কী এর সাহায্যে কোন নির্দেশ বাতিল করতে </a:t>
            </a:r>
            <a:r>
              <a:rPr lang="as-IN" sz="2600" dirty="0" smtClean="0">
                <a:solidFill>
                  <a:schemeClr val="tx1"/>
                </a:solidFill>
                <a:latin typeface="NikoshBAN" pitchFamily="2" charset="0"/>
                <a:cs typeface="NikoshBAN" pitchFamily="2" charset="0"/>
              </a:rPr>
              <a:t>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a:t>
            </a:r>
            <a:endParaRPr lang="as-IN" sz="2600" dirty="0">
              <a:solidFill>
                <a:schemeClr val="tx1"/>
              </a:solidFill>
              <a:latin typeface="NikoshBAN" pitchFamily="2" charset="0"/>
              <a:cs typeface="NikoshBAN" pitchFamily="2" charset="0"/>
            </a:endParaRPr>
          </a:p>
          <a:p>
            <a:r>
              <a:rPr lang="en-US" sz="2400" b="1" dirty="0">
                <a:solidFill>
                  <a:srgbClr val="0070C0"/>
                </a:solidFill>
                <a:latin typeface="NikoshBAN" pitchFamily="2" charset="0"/>
                <a:cs typeface="NikoshBAN" pitchFamily="2" charset="0"/>
              </a:rPr>
              <a:t>Tab : </a:t>
            </a:r>
            <a:r>
              <a:rPr lang="as-IN" sz="2600" dirty="0" smtClean="0">
                <a:solidFill>
                  <a:schemeClr val="tx1"/>
                </a:solidFill>
                <a:latin typeface="NikoshBAN" pitchFamily="2" charset="0"/>
                <a:cs typeface="NikoshBAN" pitchFamily="2" charset="0"/>
              </a:rPr>
              <a:t>পর্দা</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প্যারাগ্রাফ, কলাম, নম্বর, অনুচ্ছেদ শুরুর স্থান ইত্যাদি </a:t>
            </a:r>
            <a:r>
              <a:rPr lang="as-IN" sz="2600" dirty="0" smtClean="0">
                <a:solidFill>
                  <a:schemeClr val="tx1"/>
                </a:solidFill>
                <a:latin typeface="NikoshBAN" pitchFamily="2" charset="0"/>
                <a:cs typeface="NikoshBAN" pitchFamily="2" charset="0"/>
              </a:rPr>
              <a:t>প্র</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জন অনুযা</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প্রস্তুতের জন্য এই কী ব্যবহার করা </a:t>
            </a:r>
            <a:r>
              <a:rPr lang="as-IN" sz="2600" dirty="0" smtClean="0">
                <a:solidFill>
                  <a:schemeClr val="tx1"/>
                </a:solidFill>
                <a:latin typeface="NikoshBAN" pitchFamily="2" charset="0"/>
                <a:cs typeface="NikoshBAN" pitchFamily="2" charset="0"/>
              </a:rPr>
              <a:t>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a:t>
            </a:r>
            <a:endParaRPr lang="as-IN" sz="2600" dirty="0">
              <a:solidFill>
                <a:schemeClr val="tx1"/>
              </a:solidFill>
              <a:latin typeface="NikoshBAN" pitchFamily="2" charset="0"/>
              <a:cs typeface="NikoshBAN" pitchFamily="2" charset="0"/>
            </a:endParaRPr>
          </a:p>
          <a:p>
            <a:r>
              <a:rPr lang="en-US" sz="2400" b="1" dirty="0">
                <a:solidFill>
                  <a:srgbClr val="0070C0"/>
                </a:solidFill>
                <a:latin typeface="NikoshBAN" pitchFamily="2" charset="0"/>
                <a:cs typeface="NikoshBAN" pitchFamily="2" charset="0"/>
              </a:rPr>
              <a:t>Caps Lock </a:t>
            </a:r>
            <a:r>
              <a:rPr lang="en-US" sz="2400" dirty="0">
                <a:solidFill>
                  <a:srgbClr val="0070C0"/>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এই কী ব্যবহার করে ইংরেজী ছোট হাতের ও বড় হাতের লেখা টাইপ করা </a:t>
            </a:r>
            <a:r>
              <a:rPr lang="as-IN" sz="2600" dirty="0" smtClean="0">
                <a:solidFill>
                  <a:schemeClr val="tx1"/>
                </a:solidFill>
                <a:latin typeface="NikoshBAN" pitchFamily="2" charset="0"/>
                <a:cs typeface="NikoshBAN" pitchFamily="2" charset="0"/>
              </a:rPr>
              <a:t>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a:t>
            </a:r>
            <a:endParaRPr lang="as-IN" sz="2600" dirty="0">
              <a:solidFill>
                <a:schemeClr val="tx1"/>
              </a:solidFill>
              <a:latin typeface="NikoshBAN" pitchFamily="2" charset="0"/>
              <a:cs typeface="NikoshBAN" pitchFamily="2" charset="0"/>
            </a:endParaRPr>
          </a:p>
          <a:p>
            <a:r>
              <a:rPr lang="en-US" sz="2400" b="1" dirty="0">
                <a:solidFill>
                  <a:srgbClr val="0070C0"/>
                </a:solidFill>
                <a:latin typeface="NikoshBAN" pitchFamily="2" charset="0"/>
                <a:cs typeface="NikoshBAN" pitchFamily="2" charset="0"/>
              </a:rPr>
              <a:t>Shift : </a:t>
            </a:r>
            <a:r>
              <a:rPr lang="as-IN" sz="2600" dirty="0">
                <a:solidFill>
                  <a:schemeClr val="tx1"/>
                </a:solidFill>
                <a:latin typeface="NikoshBAN" pitchFamily="2" charset="0"/>
                <a:cs typeface="NikoshBAN" pitchFamily="2" charset="0"/>
              </a:rPr>
              <a:t>একই </a:t>
            </a:r>
            <a:r>
              <a:rPr lang="as-IN" sz="2600" dirty="0" smtClean="0">
                <a:solidFill>
                  <a:schemeClr val="tx1"/>
                </a:solidFill>
                <a:latin typeface="NikoshBAN" pitchFamily="2" charset="0"/>
                <a:cs typeface="NikoshBAN" pitchFamily="2" charset="0"/>
              </a:rPr>
              <a:t>ও</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র্ডের </a:t>
            </a:r>
            <a:r>
              <a:rPr lang="as-IN" sz="2600" dirty="0">
                <a:solidFill>
                  <a:schemeClr val="tx1"/>
                </a:solidFill>
                <a:latin typeface="NikoshBAN" pitchFamily="2" charset="0"/>
                <a:cs typeface="NikoshBAN" pitchFamily="2" charset="0"/>
              </a:rPr>
              <a:t>মধ্যে বা শুরুতে বড় ও ছোট </a:t>
            </a:r>
            <a:r>
              <a:rPr lang="as-IN" sz="2600" dirty="0" smtClean="0">
                <a:solidFill>
                  <a:schemeClr val="tx1"/>
                </a:solidFill>
                <a:latin typeface="NikoshBAN" pitchFamily="2" charset="0"/>
                <a:cs typeface="NikoshBAN" pitchFamily="2" charset="0"/>
              </a:rPr>
              <a:t>অ</a:t>
            </a:r>
            <a:r>
              <a:rPr lang="bn-IN" sz="2600" dirty="0" smtClean="0">
                <a:solidFill>
                  <a:schemeClr val="tx1"/>
                </a:solidFill>
                <a:latin typeface="NikoshBAN" pitchFamily="2" charset="0"/>
                <a:cs typeface="NikoshBAN" pitchFamily="2" charset="0"/>
              </a:rPr>
              <a:t>ক্ষ</a:t>
            </a:r>
            <a:r>
              <a:rPr lang="as-IN" sz="2600" dirty="0" smtClean="0">
                <a:solidFill>
                  <a:schemeClr val="tx1"/>
                </a:solidFill>
                <a:latin typeface="NikoshBAN" pitchFamily="2" charset="0"/>
                <a:cs typeface="NikoshBAN" pitchFamily="2" charset="0"/>
              </a:rPr>
              <a:t>র </a:t>
            </a:r>
            <a:r>
              <a:rPr lang="as-IN" sz="2600" dirty="0">
                <a:solidFill>
                  <a:schemeClr val="tx1"/>
                </a:solidFill>
                <a:latin typeface="NikoshBAN" pitchFamily="2" charset="0"/>
                <a:cs typeface="NikoshBAN" pitchFamily="2" charset="0"/>
              </a:rPr>
              <a:t>টাইপ করতে এই কী ব্যবহার করা </a:t>
            </a:r>
            <a:r>
              <a:rPr lang="as-IN" sz="2600" dirty="0" smtClean="0">
                <a:solidFill>
                  <a:schemeClr val="tx1"/>
                </a:solidFill>
                <a:latin typeface="NikoshBAN" pitchFamily="2" charset="0"/>
                <a:cs typeface="NikoshBAN" pitchFamily="2" charset="0"/>
              </a:rPr>
              <a:t>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যেমন : </a:t>
            </a:r>
            <a:r>
              <a:rPr lang="en-US" sz="2600" dirty="0">
                <a:solidFill>
                  <a:schemeClr val="tx1"/>
                </a:solidFill>
                <a:latin typeface="NikoshBAN" pitchFamily="2" charset="0"/>
                <a:cs typeface="NikoshBAN" pitchFamily="2" charset="0"/>
              </a:rPr>
              <a:t>Dhaka, Khulna </a:t>
            </a:r>
            <a:r>
              <a:rPr lang="as-IN" sz="2600" dirty="0">
                <a:solidFill>
                  <a:schemeClr val="tx1"/>
                </a:solidFill>
                <a:latin typeface="NikoshBAN" pitchFamily="2" charset="0"/>
                <a:cs typeface="NikoshBAN" pitchFamily="2" charset="0"/>
              </a:rPr>
              <a:t>শব্দ দু’টি লিখতে প্রথম অরে শিফ্ট কী চেপে ধরে এবং পরের অর গুলো শিফ্ট কী ছেড়ে </a:t>
            </a:r>
            <a:r>
              <a:rPr lang="as-IN" sz="2600" dirty="0" smtClean="0">
                <a:solidFill>
                  <a:schemeClr val="tx1"/>
                </a:solidFill>
                <a:latin typeface="NikoshBAN" pitchFamily="2" charset="0"/>
                <a:cs typeface="NikoshBAN" pitchFamily="2" charset="0"/>
              </a:rPr>
              <a:t>দি</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লিখতে হবে। আর বাংলা অর বা বর্ণমালা </a:t>
            </a:r>
            <a:r>
              <a:rPr lang="as-IN" sz="2600" dirty="0" smtClean="0">
                <a:solidFill>
                  <a:schemeClr val="tx1"/>
                </a:solidFill>
                <a:latin typeface="NikoshBAN" pitchFamily="2" charset="0"/>
                <a:cs typeface="NikoshBAN" pitchFamily="2" charset="0"/>
              </a:rPr>
              <a:t>লেখার</a:t>
            </a:r>
            <a:r>
              <a:rPr lang="bn-IN" sz="2600" dirty="0" smtClean="0">
                <a:solidFill>
                  <a:schemeClr val="tx1"/>
                </a:solidFill>
                <a:latin typeface="NikoshBAN" pitchFamily="2" charset="0"/>
                <a:cs typeface="NikoshBAN" pitchFamily="2" charset="0"/>
              </a:rPr>
              <a:t> ক্ষেত্রে </a:t>
            </a:r>
            <a:r>
              <a:rPr lang="as-IN" sz="2600" dirty="0" smtClean="0">
                <a:solidFill>
                  <a:schemeClr val="tx1"/>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অর বিন্যাস্ত কী এর উপরের ও নীচের লেখা টাইপের জন্য এই কী ব্যবহার করা </a:t>
            </a:r>
            <a:r>
              <a:rPr lang="as-IN" sz="2600" dirty="0" smtClean="0">
                <a:solidFill>
                  <a:schemeClr val="tx1"/>
                </a:solidFill>
                <a:latin typeface="NikoshBAN" pitchFamily="2" charset="0"/>
                <a:cs typeface="NikoshBAN" pitchFamily="2" charset="0"/>
              </a:rPr>
              <a:t>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a:t>
            </a:r>
            <a:r>
              <a:rPr lang="as-IN" sz="2600" dirty="0">
                <a:solidFill>
                  <a:schemeClr val="tx1"/>
                </a:solidFill>
                <a:latin typeface="NikoshBAN" pitchFamily="2" charset="0"/>
                <a:cs typeface="NikoshBAN" pitchFamily="2" charset="0"/>
              </a:rPr>
              <a:t>এছাড়া শিফ্ট কী এর সাথে ফাংশন কী চেপে কম্পিউটারকে বিভিন্ন কমান্ড </a:t>
            </a:r>
            <a:r>
              <a:rPr lang="as-IN" sz="2600" dirty="0" smtClean="0">
                <a:solidFill>
                  <a:schemeClr val="tx1"/>
                </a:solidFill>
                <a:latin typeface="NikoshBAN" pitchFamily="2" charset="0"/>
                <a:cs typeface="NikoshBAN" pitchFamily="2" charset="0"/>
              </a:rPr>
              <a:t>দেও</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 হ</a:t>
            </a:r>
            <a:r>
              <a:rPr lang="bn-IN" sz="2600" dirty="0" smtClean="0">
                <a:solidFill>
                  <a:schemeClr val="tx1"/>
                </a:solidFill>
                <a:latin typeface="NikoshBAN" pitchFamily="2" charset="0"/>
                <a:cs typeface="NikoshBAN" pitchFamily="2" charset="0"/>
              </a:rPr>
              <a:t>য়</a:t>
            </a:r>
            <a:r>
              <a:rPr lang="as-IN" sz="2600" dirty="0" smtClean="0">
                <a:solidFill>
                  <a:schemeClr val="tx1"/>
                </a:solidFill>
                <a:latin typeface="NikoshBAN" pitchFamily="2" charset="0"/>
                <a:cs typeface="NikoshBAN" pitchFamily="2" charset="0"/>
              </a:rPr>
              <a:t>।</a:t>
            </a:r>
            <a:endParaRPr lang="as-IN" sz="26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37576896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0" y="236537"/>
            <a:ext cx="8092440" cy="60579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pPr lvl="0" fontAlgn="base">
              <a:spcBef>
                <a:spcPct val="0"/>
              </a:spcBef>
              <a:spcAft>
                <a:spcPct val="0"/>
              </a:spcAft>
            </a:pP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Ctrl :</a:t>
            </a:r>
            <a:r>
              <a:rPr lang="en-US" sz="3200" b="1"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এই কী এর সাথে বিশেষ কী একসাথে চেপে কমান্ড </a:t>
            </a:r>
            <a:r>
              <a:rPr lang="bn-IN" sz="2200" dirty="0" smtClean="0">
                <a:solidFill>
                  <a:schemeClr val="tx1"/>
                </a:solidFill>
                <a:latin typeface="NikoshBAN" pitchFamily="2" charset="0"/>
                <a:cs typeface="NikoshBAN" pitchFamily="2" charset="0"/>
              </a:rPr>
              <a:t>দেওয়া হয়। </a:t>
            </a:r>
            <a:r>
              <a:rPr lang="bn-IN" sz="2200" dirty="0">
                <a:solidFill>
                  <a:schemeClr val="tx1"/>
                </a:solidFill>
                <a:latin typeface="NikoshBAN" pitchFamily="2" charset="0"/>
                <a:cs typeface="NikoshBAN" pitchFamily="2" charset="0"/>
              </a:rPr>
              <a:t>ব্যবহারকারীর সুবিধার জন্য কীবোর্ডের ডানে ও বামে এই কী ২টি থাকে।</a:t>
            </a:r>
            <a:r>
              <a:rPr lang="en-US" sz="2200" dirty="0">
                <a:solidFill>
                  <a:schemeClr val="tx1"/>
                </a:solidFill>
                <a:latin typeface="NikoshBAN" pitchFamily="2" charset="0"/>
                <a:cs typeface="NikoshBAN" pitchFamily="2" charset="0"/>
              </a:rPr>
              <a:t> </a:t>
            </a:r>
          </a:p>
          <a:p>
            <a:pPr lvl="0" fontAlgn="base">
              <a:spcBef>
                <a:spcPct val="0"/>
              </a:spcBef>
              <a:spcAft>
                <a:spcPct val="0"/>
              </a:spcAft>
            </a:pPr>
            <a:r>
              <a:rPr lang="en-US" sz="2400" b="1" dirty="0">
                <a:solidFill>
                  <a:srgbClr val="0070C0"/>
                </a:solidFill>
                <a:latin typeface="NikoshBAN" pitchFamily="2" charset="0"/>
                <a:cs typeface="NikoshBAN" pitchFamily="2" charset="0"/>
              </a:rPr>
              <a:t>Alt </a:t>
            </a:r>
            <a:r>
              <a:rPr lang="en-US" sz="2400"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বিভিন্ন প্রোগ্রামে বিভিন্ন নির্দেশ </a:t>
            </a:r>
            <a:r>
              <a:rPr lang="bn-IN" sz="2200" dirty="0" smtClean="0">
                <a:solidFill>
                  <a:schemeClr val="tx1"/>
                </a:solidFill>
                <a:latin typeface="NikoshBAN" pitchFamily="2" charset="0"/>
                <a:cs typeface="NikoshBAN" pitchFamily="2" charset="0"/>
              </a:rPr>
              <a:t>দেওয়ার </a:t>
            </a:r>
            <a:r>
              <a:rPr lang="bn-IN" sz="2200" dirty="0">
                <a:solidFill>
                  <a:schemeClr val="tx1"/>
                </a:solidFill>
                <a:latin typeface="NikoshBAN" pitchFamily="2" charset="0"/>
                <a:cs typeface="NikoshBAN" pitchFamily="2" charset="0"/>
              </a:rPr>
              <a:t>জন্য এই কী ভিন্ন ভিন্ন ভাবে ব্যবহৃত </a:t>
            </a:r>
            <a:r>
              <a:rPr lang="bn-IN" sz="2200" dirty="0" smtClean="0">
                <a:solidFill>
                  <a:schemeClr val="tx1"/>
                </a:solidFill>
                <a:latin typeface="NikoshBAN" pitchFamily="2" charset="0"/>
                <a:cs typeface="NikoshBAN" pitchFamily="2" charset="0"/>
              </a:rPr>
              <a:t>হয় </a:t>
            </a:r>
            <a:r>
              <a:rPr lang="bn-IN" sz="2200" dirty="0">
                <a:solidFill>
                  <a:schemeClr val="tx1"/>
                </a:solidFill>
                <a:latin typeface="NikoshBAN" pitchFamily="2" charset="0"/>
                <a:cs typeface="NikoshBAN" pitchFamily="2" charset="0"/>
              </a:rPr>
              <a:t>এবং বিভিন্ন কমান্ড তৈরী করা </a:t>
            </a:r>
            <a:r>
              <a:rPr lang="bn-IN" sz="2200" dirty="0" smtClean="0">
                <a:solidFill>
                  <a:schemeClr val="tx1"/>
                </a:solidFill>
                <a:latin typeface="NikoshBAN" pitchFamily="2" charset="0"/>
                <a:cs typeface="NikoshBAN" pitchFamily="2" charset="0"/>
              </a:rPr>
              <a:t>যায়।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Enter </a:t>
            </a:r>
            <a:r>
              <a:rPr lang="en-US" sz="2400"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কম্পিউটারকে কোন নির্দেশ </a:t>
            </a:r>
            <a:r>
              <a:rPr lang="bn-IN" sz="2200" dirty="0" smtClean="0">
                <a:solidFill>
                  <a:schemeClr val="tx1"/>
                </a:solidFill>
                <a:latin typeface="NikoshBAN" pitchFamily="2" charset="0"/>
                <a:cs typeface="NikoshBAN" pitchFamily="2" charset="0"/>
              </a:rPr>
              <a:t>দিয়ে </a:t>
            </a:r>
            <a:r>
              <a:rPr lang="bn-IN" sz="2200" dirty="0">
                <a:solidFill>
                  <a:schemeClr val="tx1"/>
                </a:solidFill>
                <a:latin typeface="NikoshBAN" pitchFamily="2" charset="0"/>
                <a:cs typeface="NikoshBAN" pitchFamily="2" charset="0"/>
              </a:rPr>
              <a:t>তা কার্যকর করতে এই কী ব্যবহার </a:t>
            </a:r>
            <a:r>
              <a:rPr lang="bn-IN" sz="2200" dirty="0" smtClean="0">
                <a:solidFill>
                  <a:schemeClr val="tx1"/>
                </a:solidFill>
                <a:latin typeface="NikoshBAN" pitchFamily="2" charset="0"/>
                <a:cs typeface="NikoshBAN" pitchFamily="2" charset="0"/>
              </a:rPr>
              <a:t>হয়। </a:t>
            </a:r>
            <a:r>
              <a:rPr lang="bn-IN" sz="2200" dirty="0">
                <a:solidFill>
                  <a:schemeClr val="tx1"/>
                </a:solidFill>
                <a:latin typeface="NikoshBAN" pitchFamily="2" charset="0"/>
                <a:cs typeface="NikoshBAN" pitchFamily="2" charset="0"/>
              </a:rPr>
              <a:t>লেখা লেখির জন্য নতুন প্যারা তৈরী করতেও এই কী ব্যবহার করা </a:t>
            </a:r>
            <a:r>
              <a:rPr lang="bn-IN" sz="2200" dirty="0" smtClean="0">
                <a:solidFill>
                  <a:schemeClr val="tx1"/>
                </a:solidFill>
                <a:latin typeface="NikoshBAN" pitchFamily="2" charset="0"/>
                <a:cs typeface="NikoshBAN" pitchFamily="2" charset="0"/>
              </a:rPr>
              <a:t>হয়।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Pause Break</a:t>
            </a:r>
            <a:r>
              <a:rPr lang="en-US" sz="2400" dirty="0">
                <a:solidFill>
                  <a:srgbClr val="0070C0"/>
                </a:solidFill>
                <a:latin typeface="NikoshBAN" pitchFamily="2" charset="0"/>
                <a:cs typeface="NikoshBAN" pitchFamily="2" charset="0"/>
              </a:rPr>
              <a:t> : </a:t>
            </a:r>
            <a:r>
              <a:rPr lang="bn-IN" sz="2200" dirty="0">
                <a:solidFill>
                  <a:schemeClr val="tx1"/>
                </a:solidFill>
                <a:latin typeface="NikoshBAN" pitchFamily="2" charset="0"/>
                <a:cs typeface="NikoshBAN" pitchFamily="2" charset="0"/>
              </a:rPr>
              <a:t>কম্পিউটারে কোন লেখা যদি দ্রুত গতির জন্য পড়তে অসুবিধা </a:t>
            </a:r>
            <a:r>
              <a:rPr lang="bn-IN" sz="2200" dirty="0" smtClean="0">
                <a:solidFill>
                  <a:schemeClr val="tx1"/>
                </a:solidFill>
                <a:latin typeface="NikoshBAN" pitchFamily="2" charset="0"/>
                <a:cs typeface="NikoshBAN" pitchFamily="2" charset="0"/>
              </a:rPr>
              <a:t>হয় </a:t>
            </a:r>
            <a:r>
              <a:rPr lang="bn-IN" sz="2200" dirty="0">
                <a:solidFill>
                  <a:schemeClr val="tx1"/>
                </a:solidFill>
                <a:latin typeface="NikoshBAN" pitchFamily="2" charset="0"/>
                <a:cs typeface="NikoshBAN" pitchFamily="2" charset="0"/>
              </a:rPr>
              <a:t>তা হলে এই কী চেপে তা পড়া </a:t>
            </a:r>
            <a:r>
              <a:rPr lang="bn-IN" sz="2200" dirty="0" smtClean="0">
                <a:solidFill>
                  <a:schemeClr val="tx1"/>
                </a:solidFill>
                <a:latin typeface="NikoshBAN" pitchFamily="2" charset="0"/>
                <a:cs typeface="NikoshBAN" pitchFamily="2" charset="0"/>
              </a:rPr>
              <a:t>যায়।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Print Screen</a:t>
            </a:r>
            <a:r>
              <a:rPr lang="en-US" sz="2400"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কম্পিউটারের পর্দার দৃশ্যত যা কছিু থাকে তা সব প্রিন্ট করত চাইলে এই কী ব্যবহার করতে </a:t>
            </a:r>
            <a:r>
              <a:rPr lang="bn-IN" sz="2200" dirty="0" smtClean="0">
                <a:solidFill>
                  <a:schemeClr val="tx1"/>
                </a:solidFill>
                <a:latin typeface="NikoshBAN" pitchFamily="2" charset="0"/>
                <a:cs typeface="NikoshBAN" pitchFamily="2" charset="0"/>
              </a:rPr>
              <a:t>হয়।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200" b="1" dirty="0">
                <a:solidFill>
                  <a:srgbClr val="0070C0"/>
                </a:solidFill>
                <a:latin typeface="NikoshBAN" pitchFamily="2" charset="0"/>
                <a:cs typeface="NikoshBAN" pitchFamily="2" charset="0"/>
              </a:rPr>
              <a:t>Delete </a:t>
            </a:r>
            <a:r>
              <a:rPr lang="en-US" sz="2200"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কোন বাক্য</a:t>
            </a:r>
            <a:r>
              <a:rPr lang="en-US" sz="2200" dirty="0">
                <a:solidFill>
                  <a:schemeClr val="tx1"/>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অর বা কোন লেখাকে মুছে ফেলতে এই কী ব্যবহার করা </a:t>
            </a:r>
            <a:r>
              <a:rPr lang="bn-IN" sz="2200" dirty="0" smtClean="0">
                <a:solidFill>
                  <a:schemeClr val="tx1"/>
                </a:solidFill>
                <a:latin typeface="NikoshBAN" pitchFamily="2" charset="0"/>
                <a:cs typeface="NikoshBAN" pitchFamily="2" charset="0"/>
              </a:rPr>
              <a:t>হয়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200" b="1" dirty="0">
                <a:solidFill>
                  <a:srgbClr val="0070C0"/>
                </a:solidFill>
                <a:latin typeface="NikoshBAN" pitchFamily="2" charset="0"/>
                <a:cs typeface="NikoshBAN" pitchFamily="2" charset="0"/>
              </a:rPr>
              <a:t>Home</a:t>
            </a:r>
            <a:r>
              <a:rPr lang="en-US" sz="2200" dirty="0">
                <a:solidFill>
                  <a:srgbClr val="0070C0"/>
                </a:solidFill>
                <a:latin typeface="NikoshBAN" pitchFamily="2" charset="0"/>
                <a:cs typeface="NikoshBAN" pitchFamily="2" charset="0"/>
              </a:rPr>
              <a:t> : </a:t>
            </a:r>
            <a:r>
              <a:rPr lang="bn-IN" sz="2200" dirty="0">
                <a:solidFill>
                  <a:schemeClr val="tx1"/>
                </a:solidFill>
                <a:latin typeface="NikoshBAN" pitchFamily="2" charset="0"/>
                <a:cs typeface="NikoshBAN" pitchFamily="2" charset="0"/>
              </a:rPr>
              <a:t>এই কী ব্যবহার করে কার্সরকে পাতার প্রথমে আনা </a:t>
            </a:r>
            <a:r>
              <a:rPr lang="bn-IN" sz="2200" dirty="0" smtClean="0">
                <a:solidFill>
                  <a:schemeClr val="tx1"/>
                </a:solidFill>
                <a:latin typeface="NikoshBAN" pitchFamily="2" charset="0"/>
                <a:cs typeface="NikoshBAN" pitchFamily="2" charset="0"/>
              </a:rPr>
              <a:t>হয়।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a:p>
            <a:pPr lvl="0" fontAlgn="base">
              <a:spcBef>
                <a:spcPct val="0"/>
              </a:spcBef>
              <a:spcAft>
                <a:spcPct val="0"/>
              </a:spcAft>
            </a:pPr>
            <a:r>
              <a:rPr lang="en-US" sz="2200" b="1" dirty="0">
                <a:solidFill>
                  <a:srgbClr val="0070C0"/>
                </a:solidFill>
                <a:latin typeface="NikoshBAN" pitchFamily="2" charset="0"/>
                <a:cs typeface="NikoshBAN" pitchFamily="2" charset="0"/>
              </a:rPr>
              <a:t>End </a:t>
            </a:r>
            <a:r>
              <a:rPr lang="en-US" sz="2200"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এই কী চাপলে কার্সর বা পয়েন্টার যেখানেই থাকুক না কেন টেক্স বা পাতার শেষে চলে আসবে।</a:t>
            </a:r>
            <a:r>
              <a:rPr lang="en-US" sz="2200" dirty="0">
                <a:solidFill>
                  <a:schemeClr val="tx1"/>
                </a:solidFill>
                <a:latin typeface="NikoshBAN" pitchFamily="2" charset="0"/>
                <a:cs typeface="NikoshBAN" pitchFamily="2" charset="0"/>
              </a:rPr>
              <a:t> </a:t>
            </a:r>
          </a:p>
          <a:p>
            <a:pPr lvl="0" fontAlgn="base">
              <a:spcBef>
                <a:spcPct val="0"/>
              </a:spcBef>
              <a:spcAft>
                <a:spcPct val="0"/>
              </a:spcAft>
            </a:pPr>
            <a:r>
              <a:rPr lang="en-US" sz="2200" b="1" u="sng" dirty="0">
                <a:solidFill>
                  <a:srgbClr val="0070C0"/>
                </a:solidFill>
                <a:latin typeface="NikoshBAN" pitchFamily="2" charset="0"/>
                <a:cs typeface="NikoshBAN" pitchFamily="2" charset="0"/>
              </a:rPr>
              <a:t>Page Up </a:t>
            </a:r>
            <a:r>
              <a:rPr lang="en-US" sz="2200" u="sng" dirty="0">
                <a:solidFill>
                  <a:srgbClr val="0070C0"/>
                </a:solidFill>
                <a:latin typeface="NikoshBAN" pitchFamily="2" charset="0"/>
                <a:cs typeface="NikoshBAN" pitchFamily="2" charset="0"/>
              </a:rPr>
              <a:t>: </a:t>
            </a:r>
            <a:r>
              <a:rPr lang="bn-IN" sz="2200" dirty="0">
                <a:solidFill>
                  <a:schemeClr val="tx1"/>
                </a:solidFill>
                <a:latin typeface="NikoshBAN" pitchFamily="2" charset="0"/>
                <a:cs typeface="NikoshBAN" pitchFamily="2" charset="0"/>
              </a:rPr>
              <a:t>এই কী ব্যবহার করে কার্সরকে উপরের দিকে উঠানো </a:t>
            </a:r>
            <a:r>
              <a:rPr lang="bn-IN" sz="2200" dirty="0" smtClean="0">
                <a:solidFill>
                  <a:schemeClr val="tx1"/>
                </a:solidFill>
                <a:latin typeface="NikoshBAN" pitchFamily="2" charset="0"/>
                <a:cs typeface="NikoshBAN" pitchFamily="2" charset="0"/>
              </a:rPr>
              <a:t>হয়।</a:t>
            </a:r>
            <a:r>
              <a:rPr lang="en-US" sz="2200" dirty="0" smtClean="0">
                <a:solidFill>
                  <a:schemeClr val="tx1"/>
                </a:solidFill>
                <a:latin typeface="NikoshBAN" pitchFamily="2" charset="0"/>
                <a:cs typeface="NikoshBAN" pitchFamily="2" charset="0"/>
              </a:rPr>
              <a:t> </a:t>
            </a:r>
            <a:endParaRPr lang="en-US" sz="2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2185737689"/>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137160" y="216429"/>
            <a:ext cx="7680960" cy="600180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pPr lvl="0" fontAlgn="base">
              <a:spcBef>
                <a:spcPct val="0"/>
              </a:spcBef>
              <a:spcAft>
                <a:spcPct val="0"/>
              </a:spcAft>
            </a:pPr>
            <a:endParaRPr lang="en-US" sz="26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Page Down </a:t>
            </a:r>
            <a:r>
              <a:rPr lang="en-US" sz="2400" dirty="0">
                <a:solidFill>
                  <a:srgbClr val="0070C0"/>
                </a:solidFill>
                <a:latin typeface="NikoshBAN" pitchFamily="2" charset="0"/>
                <a:cs typeface="NikoshBAN" pitchFamily="2" charset="0"/>
              </a:rPr>
              <a:t>: </a:t>
            </a:r>
            <a:r>
              <a:rPr lang="bn-IN" sz="2600" dirty="0">
                <a:solidFill>
                  <a:schemeClr val="tx1"/>
                </a:solidFill>
                <a:latin typeface="NikoshBAN" pitchFamily="2" charset="0"/>
                <a:cs typeface="NikoshBAN" pitchFamily="2" charset="0"/>
              </a:rPr>
              <a:t>এই কী ব্যবহার করে কার্সরকে নীচের দিকে নামানো </a:t>
            </a:r>
            <a:r>
              <a:rPr lang="bn-IN" sz="2600" dirty="0" smtClean="0">
                <a:solidFill>
                  <a:schemeClr val="tx1"/>
                </a:solidFill>
                <a:latin typeface="NikoshBAN" pitchFamily="2" charset="0"/>
                <a:cs typeface="NikoshBAN" pitchFamily="2" charset="0"/>
              </a:rPr>
              <a:t>হয়।</a:t>
            </a:r>
            <a:r>
              <a:rPr lang="en-US" sz="2600" dirty="0" smtClean="0">
                <a:solidFill>
                  <a:schemeClr val="tx1"/>
                </a:solidFill>
                <a:latin typeface="NikoshBAN" pitchFamily="2" charset="0"/>
                <a:cs typeface="NikoshBAN" pitchFamily="2" charset="0"/>
              </a:rPr>
              <a:t> </a:t>
            </a:r>
            <a:endParaRPr lang="en-US" sz="26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Insert : </a:t>
            </a:r>
            <a:r>
              <a:rPr lang="bn-IN" sz="2600" dirty="0">
                <a:solidFill>
                  <a:schemeClr val="tx1"/>
                </a:solidFill>
                <a:latin typeface="NikoshBAN" pitchFamily="2" charset="0"/>
                <a:cs typeface="NikoshBAN" pitchFamily="2" charset="0"/>
              </a:rPr>
              <a:t>কোন লেখার মাঝে কোন কিছু লিখলে তা সাধারণত লেখার ডান দিকে লেখা </a:t>
            </a:r>
            <a:r>
              <a:rPr lang="bn-IN" sz="2600" dirty="0" smtClean="0">
                <a:solidFill>
                  <a:schemeClr val="tx1"/>
                </a:solidFill>
                <a:latin typeface="NikoshBAN" pitchFamily="2" charset="0"/>
                <a:cs typeface="NikoshBAN" pitchFamily="2" charset="0"/>
              </a:rPr>
              <a:t>হয়</a:t>
            </a:r>
            <a:r>
              <a:rPr lang="en-US" sz="2600" dirty="0" smtClean="0">
                <a:solidFill>
                  <a:schemeClr val="tx1"/>
                </a:solidFill>
                <a:latin typeface="NikoshBAN" pitchFamily="2" charset="0"/>
                <a:cs typeface="NikoshBAN" pitchFamily="2" charset="0"/>
              </a:rPr>
              <a:t>, </a:t>
            </a:r>
            <a:r>
              <a:rPr lang="bn-IN" sz="2600" dirty="0">
                <a:solidFill>
                  <a:schemeClr val="tx1"/>
                </a:solidFill>
                <a:latin typeface="NikoshBAN" pitchFamily="2" charset="0"/>
                <a:cs typeface="NikoshBAN" pitchFamily="2" charset="0"/>
              </a:rPr>
              <a:t>কিন্তু এই কী চেপে লিখলে তা পূর্ববর্তী বর্ণের উপরে ওভার রাইটিং </a:t>
            </a:r>
            <a:r>
              <a:rPr lang="bn-IN" sz="2600" dirty="0" smtClean="0">
                <a:solidFill>
                  <a:schemeClr val="tx1"/>
                </a:solidFill>
                <a:latin typeface="NikoshBAN" pitchFamily="2" charset="0"/>
                <a:cs typeface="NikoshBAN" pitchFamily="2" charset="0"/>
              </a:rPr>
              <a:t>হয়। </a:t>
            </a:r>
            <a:r>
              <a:rPr lang="bn-IN" sz="2600" dirty="0">
                <a:solidFill>
                  <a:schemeClr val="tx1"/>
                </a:solidFill>
                <a:latin typeface="NikoshBAN" pitchFamily="2" charset="0"/>
                <a:cs typeface="NikoshBAN" pitchFamily="2" charset="0"/>
              </a:rPr>
              <a:t>কাজ শেষে আবার এই কী চাপলে তা পূর্বের </a:t>
            </a:r>
            <a:r>
              <a:rPr lang="bn-IN" sz="2600" dirty="0" smtClean="0">
                <a:solidFill>
                  <a:schemeClr val="tx1"/>
                </a:solidFill>
                <a:latin typeface="NikoshBAN" pitchFamily="2" charset="0"/>
                <a:cs typeface="NikoshBAN" pitchFamily="2" charset="0"/>
              </a:rPr>
              <a:t>অবস্থায় </a:t>
            </a:r>
            <a:r>
              <a:rPr lang="bn-IN" sz="2600" dirty="0">
                <a:solidFill>
                  <a:schemeClr val="tx1"/>
                </a:solidFill>
                <a:latin typeface="NikoshBAN" pitchFamily="2" charset="0"/>
                <a:cs typeface="NikoshBAN" pitchFamily="2" charset="0"/>
              </a:rPr>
              <a:t>ফিরে আসে।</a:t>
            </a:r>
            <a:r>
              <a:rPr lang="en-US" sz="2600" dirty="0">
                <a:solidFill>
                  <a:schemeClr val="tx1"/>
                </a:solidFill>
                <a:latin typeface="NikoshBAN" pitchFamily="2" charset="0"/>
                <a:cs typeface="NikoshBAN" pitchFamily="2" charset="0"/>
              </a:rPr>
              <a:t> </a:t>
            </a:r>
          </a:p>
          <a:p>
            <a:pPr lvl="0" fontAlgn="base">
              <a:spcBef>
                <a:spcPct val="0"/>
              </a:spcBef>
              <a:spcAft>
                <a:spcPct val="0"/>
              </a:spcAft>
            </a:pPr>
            <a:r>
              <a:rPr lang="en-US" sz="2400" b="1" dirty="0">
                <a:solidFill>
                  <a:srgbClr val="0070C0"/>
                </a:solidFill>
                <a:latin typeface="NikoshBAN" pitchFamily="2" charset="0"/>
                <a:cs typeface="NikoshBAN" pitchFamily="2" charset="0"/>
              </a:rPr>
              <a:t>Back Space</a:t>
            </a:r>
            <a:r>
              <a:rPr lang="en-US" sz="2400" dirty="0">
                <a:solidFill>
                  <a:srgbClr val="0070C0"/>
                </a:solidFill>
                <a:latin typeface="NikoshBAN" pitchFamily="2" charset="0"/>
                <a:cs typeface="NikoshBAN" pitchFamily="2" charset="0"/>
              </a:rPr>
              <a:t> : </a:t>
            </a:r>
            <a:r>
              <a:rPr lang="bn-IN" sz="2600" dirty="0">
                <a:solidFill>
                  <a:schemeClr val="tx1"/>
                </a:solidFill>
                <a:latin typeface="NikoshBAN" pitchFamily="2" charset="0"/>
                <a:cs typeface="NikoshBAN" pitchFamily="2" charset="0"/>
              </a:rPr>
              <a:t>কোন লেখার পিছনের অংশ মুছে ফেলতে এই কী ব্যবহার করা </a:t>
            </a:r>
            <a:r>
              <a:rPr lang="bn-IN" sz="2600" dirty="0" smtClean="0">
                <a:solidFill>
                  <a:schemeClr val="tx1"/>
                </a:solidFill>
                <a:latin typeface="NikoshBAN" pitchFamily="2" charset="0"/>
                <a:cs typeface="NikoshBAN" pitchFamily="2" charset="0"/>
              </a:rPr>
              <a:t>হয়।</a:t>
            </a:r>
            <a:r>
              <a:rPr lang="en-US" sz="2600" dirty="0" smtClean="0">
                <a:solidFill>
                  <a:schemeClr val="tx1"/>
                </a:solidFill>
                <a:latin typeface="NikoshBAN" pitchFamily="2" charset="0"/>
                <a:cs typeface="NikoshBAN" pitchFamily="2" charset="0"/>
              </a:rPr>
              <a:t> </a:t>
            </a:r>
            <a:endParaRPr lang="en-US" sz="2600" dirty="0">
              <a:solidFill>
                <a:schemeClr val="tx1"/>
              </a:solidFill>
              <a:latin typeface="NikoshBAN" pitchFamily="2" charset="0"/>
              <a:cs typeface="NikoshBAN" pitchFamily="2" charset="0"/>
            </a:endParaRPr>
          </a:p>
          <a:p>
            <a:pPr lvl="0" fontAlgn="base">
              <a:spcBef>
                <a:spcPct val="0"/>
              </a:spcBef>
              <a:spcAft>
                <a:spcPct val="0"/>
              </a:spcAft>
            </a:pPr>
            <a:r>
              <a:rPr lang="en-US" sz="2400" b="1" dirty="0">
                <a:solidFill>
                  <a:srgbClr val="0070C0"/>
                </a:solidFill>
                <a:latin typeface="NikoshBAN" pitchFamily="2" charset="0"/>
                <a:cs typeface="NikoshBAN" pitchFamily="2" charset="0"/>
              </a:rPr>
              <a:t>Space Bar</a:t>
            </a:r>
            <a:r>
              <a:rPr lang="en-US" sz="2400" dirty="0">
                <a:solidFill>
                  <a:srgbClr val="0070C0"/>
                </a:solidFill>
                <a:latin typeface="NikoshBAN" pitchFamily="2" charset="0"/>
                <a:cs typeface="NikoshBAN" pitchFamily="2" charset="0"/>
              </a:rPr>
              <a:t> : </a:t>
            </a:r>
            <a:r>
              <a:rPr lang="bn-IN" sz="2600" dirty="0">
                <a:solidFill>
                  <a:schemeClr val="tx1"/>
                </a:solidFill>
                <a:latin typeface="NikoshBAN" pitchFamily="2" charset="0"/>
                <a:cs typeface="NikoshBAN" pitchFamily="2" charset="0"/>
              </a:rPr>
              <a:t>কী বোর্ডের কীগুলোর মধ্যে এই কী টি </a:t>
            </a:r>
            <a:r>
              <a:rPr lang="bn-IN" sz="2600" dirty="0" smtClean="0">
                <a:solidFill>
                  <a:schemeClr val="tx1"/>
                </a:solidFill>
                <a:latin typeface="NikoshBAN" pitchFamily="2" charset="0"/>
                <a:cs typeface="NikoshBAN" pitchFamily="2" charset="0"/>
              </a:rPr>
              <a:t>সবচেয়ে </a:t>
            </a:r>
            <a:r>
              <a:rPr lang="bn-IN" sz="2600" dirty="0">
                <a:solidFill>
                  <a:schemeClr val="tx1"/>
                </a:solidFill>
                <a:latin typeface="NikoshBAN" pitchFamily="2" charset="0"/>
                <a:cs typeface="NikoshBAN" pitchFamily="2" charset="0"/>
              </a:rPr>
              <a:t>লম্বা কোন বাক্য লেখার </a:t>
            </a:r>
            <a:r>
              <a:rPr lang="bn-IN" sz="2600" dirty="0" smtClean="0">
                <a:solidFill>
                  <a:schemeClr val="tx1"/>
                </a:solidFill>
                <a:latin typeface="NikoshBAN" pitchFamily="2" charset="0"/>
                <a:cs typeface="NikoshBAN" pitchFamily="2" charset="0"/>
              </a:rPr>
              <a:t>সময় </a:t>
            </a:r>
            <a:r>
              <a:rPr lang="bn-IN" sz="2600" dirty="0">
                <a:solidFill>
                  <a:schemeClr val="tx1"/>
                </a:solidFill>
                <a:latin typeface="NikoshBAN" pitchFamily="2" charset="0"/>
                <a:cs typeface="NikoshBAN" pitchFamily="2" charset="0"/>
              </a:rPr>
              <a:t>শব্দ গুলোর মাঝে ফাঁকা করার জন্য এই কী ব্যবহার করা </a:t>
            </a:r>
            <a:r>
              <a:rPr lang="bn-IN" sz="2600" dirty="0" smtClean="0">
                <a:solidFill>
                  <a:schemeClr val="tx1"/>
                </a:solidFill>
                <a:latin typeface="NikoshBAN" pitchFamily="2" charset="0"/>
                <a:cs typeface="NikoshBAN" pitchFamily="2" charset="0"/>
              </a:rPr>
              <a:t>হয়।</a:t>
            </a:r>
            <a:r>
              <a:rPr lang="en-US" sz="2600" dirty="0" smtClean="0">
                <a:solidFill>
                  <a:schemeClr val="tx1"/>
                </a:solidFill>
                <a:latin typeface="NikoshBAN" pitchFamily="2" charset="0"/>
                <a:cs typeface="NikoshBAN" pitchFamily="2" charset="0"/>
              </a:rPr>
              <a:t> </a:t>
            </a:r>
            <a:endParaRPr lang="en-US" sz="2600" dirty="0">
              <a:solidFill>
                <a:schemeClr val="tx1"/>
              </a:solidFill>
              <a:latin typeface="NikoshBAN" pitchFamily="2" charset="0"/>
              <a:cs typeface="NikoshBAN" pitchFamily="2" charset="0"/>
            </a:endParaRPr>
          </a:p>
          <a:p>
            <a:pPr lvl="0" fontAlgn="base">
              <a:spcBef>
                <a:spcPct val="0"/>
              </a:spcBef>
              <a:spcAft>
                <a:spcPct val="0"/>
              </a:spcAft>
            </a:pPr>
            <a:r>
              <a:rPr lang="en-US" sz="2400" b="1" u="sng" dirty="0" err="1">
                <a:solidFill>
                  <a:srgbClr val="0070C0"/>
                </a:solidFill>
                <a:latin typeface="NikoshBAN" pitchFamily="2" charset="0"/>
                <a:cs typeface="NikoshBAN" pitchFamily="2" charset="0"/>
              </a:rPr>
              <a:t>Num</a:t>
            </a:r>
            <a:r>
              <a:rPr lang="en-US" sz="2400" b="1" u="sng" dirty="0">
                <a:solidFill>
                  <a:srgbClr val="0070C0"/>
                </a:solidFill>
                <a:latin typeface="NikoshBAN" pitchFamily="2" charset="0"/>
                <a:cs typeface="NikoshBAN" pitchFamily="2" charset="0"/>
              </a:rPr>
              <a:t> Look </a:t>
            </a:r>
            <a:r>
              <a:rPr lang="en-US" sz="2400" dirty="0">
                <a:solidFill>
                  <a:srgbClr val="0070C0"/>
                </a:solidFill>
                <a:latin typeface="NikoshBAN" pitchFamily="2" charset="0"/>
                <a:cs typeface="NikoshBAN" pitchFamily="2" charset="0"/>
              </a:rPr>
              <a:t>: </a:t>
            </a:r>
            <a:r>
              <a:rPr lang="bn-IN" sz="2600" dirty="0">
                <a:solidFill>
                  <a:schemeClr val="tx1"/>
                </a:solidFill>
                <a:latin typeface="NikoshBAN" pitchFamily="2" charset="0"/>
                <a:cs typeface="NikoshBAN" pitchFamily="2" charset="0"/>
              </a:rPr>
              <a:t>এই কী চাপা থাকলে ডান দিকের কী গুলো চালু </a:t>
            </a:r>
            <a:r>
              <a:rPr lang="bn-IN" sz="2600" dirty="0" smtClean="0">
                <a:solidFill>
                  <a:schemeClr val="tx1"/>
                </a:solidFill>
                <a:latin typeface="NikoshBAN" pitchFamily="2" charset="0"/>
                <a:cs typeface="NikoshBAN" pitchFamily="2" charset="0"/>
              </a:rPr>
              <a:t>হয়।</a:t>
            </a:r>
            <a:r>
              <a:rPr lang="en-US" sz="2600" dirty="0" smtClean="0">
                <a:solidFill>
                  <a:schemeClr val="tx1"/>
                </a:solidFill>
                <a:latin typeface="NikoshBAN" pitchFamily="2" charset="0"/>
                <a:cs typeface="NikoshBAN" pitchFamily="2" charset="0"/>
              </a:rPr>
              <a:t> </a:t>
            </a:r>
            <a:endParaRPr lang="en-US" sz="26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2368784086"/>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304800" y="160337"/>
            <a:ext cx="7543800" cy="591573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84120" tIns="42060" rIns="84120" bIns="42060" rtlCol="0" anchor="ctr"/>
          <a:lstStyle/>
          <a:p>
            <a:r>
              <a:rPr lang="as-IN" sz="2400" b="1" dirty="0" smtClean="0">
                <a:solidFill>
                  <a:srgbClr val="0070C0"/>
                </a:solidFill>
                <a:latin typeface="NikoshBAN" pitchFamily="2" charset="0"/>
                <a:cs typeface="NikoshBAN" pitchFamily="2" charset="0"/>
              </a:rPr>
              <a:t>মাল্টিমিডি</a:t>
            </a:r>
            <a:r>
              <a:rPr lang="bn-IN" sz="2400" b="1" dirty="0" smtClean="0">
                <a:solidFill>
                  <a:srgbClr val="0070C0"/>
                </a:solidFill>
                <a:latin typeface="NikoshBAN" pitchFamily="2" charset="0"/>
                <a:cs typeface="NikoshBAN" pitchFamily="2" charset="0"/>
              </a:rPr>
              <a:t>য়া </a:t>
            </a:r>
            <a:r>
              <a:rPr lang="as-IN" sz="2400" b="1" dirty="0" smtClean="0">
                <a:solidFill>
                  <a:srgbClr val="0070C0"/>
                </a:solidFill>
                <a:latin typeface="NikoshBAN" pitchFamily="2" charset="0"/>
                <a:cs typeface="NikoshBAN" pitchFamily="2" charset="0"/>
              </a:rPr>
              <a:t>কী</a:t>
            </a:r>
            <a:r>
              <a:rPr lang="bn-IN" sz="2400" b="1" dirty="0" smtClean="0">
                <a:solidFill>
                  <a:srgbClr val="0070C0"/>
                </a:solidFill>
                <a:latin typeface="NikoshBAN" pitchFamily="2" charset="0"/>
                <a:cs typeface="NikoshBAN" pitchFamily="2" charset="0"/>
              </a:rPr>
              <a:t>ঃ-</a:t>
            </a:r>
            <a:endParaRPr lang="as-IN" sz="2400" b="1" dirty="0">
              <a:solidFill>
                <a:srgbClr val="0070C0"/>
              </a:solidFill>
              <a:latin typeface="NikoshBAN" pitchFamily="2" charset="0"/>
              <a:cs typeface="NikoshBAN" pitchFamily="2" charset="0"/>
            </a:endParaRPr>
          </a:p>
          <a:p>
            <a:r>
              <a:rPr lang="as-IN" sz="2900" dirty="0" smtClean="0">
                <a:solidFill>
                  <a:schemeClr val="tx1"/>
                </a:solidFill>
                <a:latin typeface="NikoshBAN" pitchFamily="2" charset="0"/>
                <a:cs typeface="NikoshBAN" pitchFamily="2" charset="0"/>
              </a:rPr>
              <a:t>এছা</a:t>
            </a:r>
            <a:r>
              <a:rPr lang="bn-IN" sz="2900" dirty="0" smtClean="0">
                <a:solidFill>
                  <a:schemeClr val="tx1"/>
                </a:solidFill>
                <a:latin typeface="NikoshBAN" pitchFamily="2" charset="0"/>
                <a:cs typeface="NikoshBAN" pitchFamily="2" charset="0"/>
              </a:rPr>
              <a:t>ড়া</a:t>
            </a:r>
            <a:r>
              <a:rPr lang="as-IN" sz="2900" dirty="0" smtClean="0">
                <a:solidFill>
                  <a:schemeClr val="tx1"/>
                </a:solidFill>
                <a:latin typeface="NikoshBAN" pitchFamily="2" charset="0"/>
                <a:cs typeface="NikoshBAN" pitchFamily="2" charset="0"/>
              </a:rPr>
              <a:t> মাল্টিমিডি</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কীবোর্ডে আরও ৪ টি কী থাকেঃ </a:t>
            </a:r>
          </a:p>
          <a:p>
            <a:r>
              <a:rPr lang="en-US" sz="2400" b="1" u="sng" dirty="0">
                <a:solidFill>
                  <a:srgbClr val="0070C0"/>
                </a:solidFill>
                <a:latin typeface="NikoshBAN" pitchFamily="2" charset="0"/>
                <a:cs typeface="NikoshBAN" pitchFamily="2" charset="0"/>
              </a:rPr>
              <a:t>Stand by Mood</a:t>
            </a:r>
            <a:r>
              <a:rPr lang="en-US" sz="2400" dirty="0">
                <a:solidFill>
                  <a:srgbClr val="0070C0"/>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এই কী চেপে রাখলে কম্পিউটার চালু থাকবে কিন্তু মনিটর বন্ধ </a:t>
            </a:r>
            <a:r>
              <a:rPr lang="as-IN" sz="2900" dirty="0" smtClean="0">
                <a:solidFill>
                  <a:schemeClr val="tx1"/>
                </a:solidFill>
                <a:latin typeface="NikoshBAN" pitchFamily="2" charset="0"/>
                <a:cs typeface="NikoshBAN" pitchFamily="2" charset="0"/>
              </a:rPr>
              <a:t>হ</a:t>
            </a:r>
            <a:r>
              <a:rPr lang="bn-IN" sz="2900" dirty="0" smtClean="0">
                <a:solidFill>
                  <a:schemeClr val="tx1"/>
                </a:solidFill>
                <a:latin typeface="NikoshBAN" pitchFamily="2" charset="0"/>
                <a:cs typeface="NikoshBAN" pitchFamily="2" charset="0"/>
              </a:rPr>
              <a:t>য়ে </a:t>
            </a:r>
            <a:r>
              <a:rPr lang="as-IN" sz="2900" dirty="0" smtClean="0">
                <a:solidFill>
                  <a:schemeClr val="tx1"/>
                </a:solidFill>
                <a:latin typeface="NikoshBAN" pitchFamily="2" charset="0"/>
                <a:cs typeface="NikoshBAN" pitchFamily="2" charset="0"/>
              </a:rPr>
              <a:t>যাবে</a:t>
            </a:r>
            <a:r>
              <a:rPr lang="as-IN" sz="2900" dirty="0">
                <a:solidFill>
                  <a:schemeClr val="tx1"/>
                </a:solidFill>
                <a:latin typeface="NikoshBAN" pitchFamily="2" charset="0"/>
                <a:cs typeface="NikoshBAN" pitchFamily="2" charset="0"/>
              </a:rPr>
              <a:t>।</a:t>
            </a:r>
          </a:p>
          <a:p>
            <a:r>
              <a:rPr lang="en-US" sz="2400" b="1" u="sng" dirty="0">
                <a:solidFill>
                  <a:srgbClr val="0070C0"/>
                </a:solidFill>
                <a:latin typeface="NikoshBAN" pitchFamily="2" charset="0"/>
                <a:cs typeface="NikoshBAN" pitchFamily="2" charset="0"/>
              </a:rPr>
              <a:t>Mail key</a:t>
            </a:r>
            <a:r>
              <a:rPr lang="en-US" sz="2400" dirty="0">
                <a:solidFill>
                  <a:srgbClr val="0070C0"/>
                </a:solidFill>
                <a:latin typeface="NikoshBAN" pitchFamily="2" charset="0"/>
                <a:cs typeface="NikoshBAN" pitchFamily="2" charset="0"/>
              </a:rPr>
              <a:t> : </a:t>
            </a:r>
            <a:r>
              <a:rPr lang="as-IN" sz="2900" dirty="0">
                <a:solidFill>
                  <a:schemeClr val="tx1"/>
                </a:solidFill>
                <a:latin typeface="NikoshBAN" pitchFamily="2" charset="0"/>
                <a:cs typeface="NikoshBAN" pitchFamily="2" charset="0"/>
              </a:rPr>
              <a:t>এই কী চেপে আউটলুক এক্সপ্রেস চালু </a:t>
            </a:r>
            <a:r>
              <a:rPr lang="as-IN" sz="2900" dirty="0" smtClean="0">
                <a:solidFill>
                  <a:schemeClr val="tx1"/>
                </a:solidFill>
                <a:latin typeface="NikoshBAN" pitchFamily="2" charset="0"/>
                <a:cs typeface="NikoshBAN" pitchFamily="2" charset="0"/>
              </a:rPr>
              <a:t>হ</a:t>
            </a:r>
            <a:r>
              <a:rPr lang="bn-IN" sz="2900" dirty="0" smtClean="0">
                <a:solidFill>
                  <a:schemeClr val="tx1"/>
                </a:solidFill>
                <a:latin typeface="NikoshBAN" pitchFamily="2" charset="0"/>
                <a:cs typeface="NikoshBAN" pitchFamily="2" charset="0"/>
              </a:rPr>
              <a:t>য় </a:t>
            </a:r>
            <a:r>
              <a:rPr lang="as-IN" sz="2900" dirty="0" smtClean="0">
                <a:solidFill>
                  <a:schemeClr val="tx1"/>
                </a:solidFill>
                <a:latin typeface="NikoshBAN" pitchFamily="2" charset="0"/>
                <a:cs typeface="NikoshBAN" pitchFamily="2" charset="0"/>
              </a:rPr>
              <a:t>এবং </a:t>
            </a:r>
            <a:r>
              <a:rPr lang="as-IN" sz="2900" dirty="0">
                <a:solidFill>
                  <a:schemeClr val="tx1"/>
                </a:solidFill>
                <a:latin typeface="NikoshBAN" pitchFamily="2" charset="0"/>
                <a:cs typeface="NikoshBAN" pitchFamily="2" charset="0"/>
              </a:rPr>
              <a:t>তা </a:t>
            </a:r>
            <a:r>
              <a:rPr lang="as-IN" sz="2900" dirty="0" smtClean="0">
                <a:solidFill>
                  <a:schemeClr val="tx1"/>
                </a:solidFill>
                <a:latin typeface="NikoshBAN" pitchFamily="2" charset="0"/>
                <a:cs typeface="NikoshBAN" pitchFamily="2" charset="0"/>
              </a:rPr>
              <a:t>দি</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মেইল পাঠানো </a:t>
            </a:r>
            <a:r>
              <a:rPr lang="as-IN" sz="2900" dirty="0" smtClean="0">
                <a:solidFill>
                  <a:schemeClr val="tx1"/>
                </a:solidFill>
                <a:latin typeface="NikoshBAN" pitchFamily="2" charset="0"/>
                <a:cs typeface="NikoshBAN" pitchFamily="2" charset="0"/>
              </a:rPr>
              <a:t>যা</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তবে ইন্টারনেট চালু থাকতে হবে।</a:t>
            </a:r>
          </a:p>
          <a:p>
            <a:r>
              <a:rPr lang="en-US" sz="2400" b="1" u="sng" dirty="0">
                <a:solidFill>
                  <a:srgbClr val="0070C0"/>
                </a:solidFill>
                <a:latin typeface="NikoshBAN" pitchFamily="2" charset="0"/>
                <a:cs typeface="NikoshBAN" pitchFamily="2" charset="0"/>
              </a:rPr>
              <a:t>Web key </a:t>
            </a:r>
            <a:r>
              <a:rPr lang="en-US" sz="2400" dirty="0">
                <a:solidFill>
                  <a:srgbClr val="0070C0"/>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এই কী ব্যবহার করে সরাসরি </a:t>
            </a:r>
            <a:r>
              <a:rPr lang="as-IN" sz="2900" dirty="0" smtClean="0">
                <a:solidFill>
                  <a:schemeClr val="tx1"/>
                </a:solidFill>
                <a:latin typeface="NikoshBAN" pitchFamily="2" charset="0"/>
                <a:cs typeface="NikoshBAN" pitchFamily="2" charset="0"/>
              </a:rPr>
              <a:t>ও</a:t>
            </a:r>
            <a:r>
              <a:rPr lang="bn-IN" sz="2900" dirty="0" smtClean="0">
                <a:solidFill>
                  <a:schemeClr val="tx1"/>
                </a:solidFill>
                <a:latin typeface="NikoshBAN" pitchFamily="2" charset="0"/>
                <a:cs typeface="NikoshBAN" pitchFamily="2" charset="0"/>
              </a:rPr>
              <a:t>য়েব </a:t>
            </a:r>
            <a:r>
              <a:rPr lang="as-IN" sz="2900" dirty="0" smtClean="0">
                <a:solidFill>
                  <a:schemeClr val="tx1"/>
                </a:solidFill>
                <a:latin typeface="NikoshBAN" pitchFamily="2" charset="0"/>
                <a:cs typeface="NikoshBAN" pitchFamily="2" charset="0"/>
              </a:rPr>
              <a:t>ব্রাউজার </a:t>
            </a:r>
            <a:r>
              <a:rPr lang="as-IN" sz="2900" dirty="0">
                <a:solidFill>
                  <a:schemeClr val="tx1"/>
                </a:solidFill>
                <a:latin typeface="NikoshBAN" pitchFamily="2" charset="0"/>
                <a:cs typeface="NikoshBAN" pitchFamily="2" charset="0"/>
              </a:rPr>
              <a:t>ওপেন করা </a:t>
            </a:r>
            <a:r>
              <a:rPr lang="as-IN" sz="2900" dirty="0" smtClean="0">
                <a:solidFill>
                  <a:schemeClr val="tx1"/>
                </a:solidFill>
                <a:latin typeface="NikoshBAN" pitchFamily="2" charset="0"/>
                <a:cs typeface="NikoshBAN" pitchFamily="2" charset="0"/>
              </a:rPr>
              <a:t>যা</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এবং ইন্টারনেট ব্রাউজ করা </a:t>
            </a:r>
            <a:r>
              <a:rPr lang="as-IN" sz="2900" dirty="0" smtClean="0">
                <a:solidFill>
                  <a:schemeClr val="tx1"/>
                </a:solidFill>
                <a:latin typeface="NikoshBAN" pitchFamily="2" charset="0"/>
                <a:cs typeface="NikoshBAN" pitchFamily="2" charset="0"/>
              </a:rPr>
              <a:t>যা</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a:t>
            </a:r>
            <a:endParaRPr lang="as-IN" sz="2900" dirty="0">
              <a:solidFill>
                <a:schemeClr val="tx1"/>
              </a:solidFill>
              <a:latin typeface="NikoshBAN" pitchFamily="2" charset="0"/>
              <a:cs typeface="NikoshBAN" pitchFamily="2" charset="0"/>
            </a:endParaRPr>
          </a:p>
          <a:p>
            <a:r>
              <a:rPr lang="en-US" sz="2400" b="1" u="sng" dirty="0">
                <a:solidFill>
                  <a:srgbClr val="0070C0"/>
                </a:solidFill>
                <a:latin typeface="NikoshBAN" pitchFamily="2" charset="0"/>
                <a:cs typeface="NikoshBAN" pitchFamily="2" charset="0"/>
              </a:rPr>
              <a:t>Start Menu key: </a:t>
            </a:r>
            <a:r>
              <a:rPr lang="as-IN" sz="2900" dirty="0">
                <a:solidFill>
                  <a:schemeClr val="tx1"/>
                </a:solidFill>
                <a:latin typeface="NikoshBAN" pitchFamily="2" charset="0"/>
                <a:cs typeface="NikoshBAN" pitchFamily="2" charset="0"/>
              </a:rPr>
              <a:t>এই কী চেপে ষ্ট্যাট মেনু ওপেন করা </a:t>
            </a:r>
            <a:r>
              <a:rPr lang="as-IN" sz="2900" dirty="0" smtClean="0">
                <a:solidFill>
                  <a:schemeClr val="tx1"/>
                </a:solidFill>
                <a:latin typeface="NikoshBAN" pitchFamily="2" charset="0"/>
                <a:cs typeface="NikoshBAN" pitchFamily="2" charset="0"/>
              </a:rPr>
              <a:t>যা</a:t>
            </a:r>
            <a:r>
              <a:rPr lang="bn-IN" sz="2900" dirty="0" smtClean="0">
                <a:solidFill>
                  <a:schemeClr val="tx1"/>
                </a:solidFill>
                <a:latin typeface="NikoshBAN" pitchFamily="2" charset="0"/>
                <a:cs typeface="NikoshBAN" pitchFamily="2" charset="0"/>
              </a:rPr>
              <a:t>য় </a:t>
            </a:r>
            <a:r>
              <a:rPr lang="as-IN" sz="2900" dirty="0" smtClean="0">
                <a:solidFill>
                  <a:schemeClr val="tx1"/>
                </a:solidFill>
                <a:latin typeface="NikoshBAN" pitchFamily="2" charset="0"/>
                <a:cs typeface="NikoshBAN" pitchFamily="2" charset="0"/>
              </a:rPr>
              <a:t>এবং প্রয়োজনী</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কমান্ড করা </a:t>
            </a:r>
            <a:r>
              <a:rPr lang="as-IN" sz="2900" dirty="0" smtClean="0">
                <a:solidFill>
                  <a:schemeClr val="tx1"/>
                </a:solidFill>
                <a:latin typeface="NikoshBAN" pitchFamily="2" charset="0"/>
                <a:cs typeface="NikoshBAN" pitchFamily="2" charset="0"/>
              </a:rPr>
              <a:t>যা</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a:t>
            </a:r>
            <a:r>
              <a:rPr lang="bn-IN" sz="2900" dirty="0" smtClean="0">
                <a:solidFill>
                  <a:schemeClr val="tx1"/>
                </a:solidFill>
                <a:latin typeface="NikoshBAN" pitchFamily="2" charset="0"/>
                <a:cs typeface="NikoshBAN" pitchFamily="2" charset="0"/>
              </a:rPr>
              <a:t> </a:t>
            </a:r>
            <a:endParaRPr lang="as-IN" sz="29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323274429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own Ribbon 3"/>
          <p:cNvSpPr/>
          <p:nvPr/>
        </p:nvSpPr>
        <p:spPr>
          <a:xfrm>
            <a:off x="1943100" y="541337"/>
            <a:ext cx="3886200" cy="793574"/>
          </a:xfrm>
          <a:prstGeom prst="ribbon">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3700" dirty="0" smtClean="0">
                <a:solidFill>
                  <a:schemeClr val="tx1"/>
                </a:solidFill>
                <a:latin typeface="NikoshBAN" pitchFamily="2" charset="0"/>
                <a:cs typeface="NikoshBAN" pitchFamily="2" charset="0"/>
              </a:rPr>
              <a:t>দলগত কাজ</a:t>
            </a:r>
            <a:endParaRPr lang="en-US" sz="3700" dirty="0">
              <a:solidFill>
                <a:schemeClr val="tx1"/>
              </a:solidFill>
              <a:latin typeface="NikoshBAN" pitchFamily="2" charset="0"/>
              <a:cs typeface="NikoshBAN" pitchFamily="2" charset="0"/>
            </a:endParaRPr>
          </a:p>
        </p:txBody>
      </p:sp>
      <p:sp>
        <p:nvSpPr>
          <p:cNvPr id="6" name="Flowchart: Magnetic Disk 5"/>
          <p:cNvSpPr/>
          <p:nvPr/>
        </p:nvSpPr>
        <p:spPr>
          <a:xfrm>
            <a:off x="304800" y="2179637"/>
            <a:ext cx="7543800" cy="1905001"/>
          </a:xfrm>
          <a:prstGeom prst="flowChartMagneticDisk">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r>
              <a:rPr lang="as-IN" sz="2600" b="1" dirty="0" smtClean="0">
                <a:solidFill>
                  <a:schemeClr val="tx1"/>
                </a:solidFill>
                <a:latin typeface="NikoshBAN" pitchFamily="2" charset="0"/>
                <a:cs typeface="NikoshBAN" pitchFamily="2" charset="0"/>
              </a:rPr>
              <a:t>বিশেষ</a:t>
            </a:r>
            <a:r>
              <a:rPr lang="bn-IN" sz="2600" b="1" dirty="0" smtClean="0">
                <a:solidFill>
                  <a:schemeClr val="tx1"/>
                </a:solidFill>
                <a:latin typeface="NikoshBAN" pitchFamily="2" charset="0"/>
                <a:cs typeface="NikoshBAN" pitchFamily="2" charset="0"/>
              </a:rPr>
              <a:t>-</a:t>
            </a:r>
            <a:r>
              <a:rPr lang="as-IN" sz="2600" b="1" dirty="0" smtClean="0">
                <a:solidFill>
                  <a:schemeClr val="tx1"/>
                </a:solidFill>
                <a:latin typeface="NikoshBAN" pitchFamily="2" charset="0"/>
                <a:cs typeface="NikoshBAN" pitchFamily="2" charset="0"/>
              </a:rPr>
              <a:t>কী</a:t>
            </a:r>
            <a:r>
              <a:rPr lang="bn-IN" sz="2600" b="1" dirty="0" smtClean="0">
                <a:solidFill>
                  <a:schemeClr val="tx1"/>
                </a:solidFill>
                <a:latin typeface="NikoshBAN" pitchFamily="2" charset="0"/>
                <a:cs typeface="NikoshBAN" pitchFamily="2" charset="0"/>
              </a:rPr>
              <a:t>  এর  ৫টির নাম লেখ  এবং </a:t>
            </a:r>
            <a:r>
              <a:rPr lang="en-US" sz="2600" b="1" u="sng" dirty="0" smtClean="0">
                <a:solidFill>
                  <a:schemeClr val="tx1"/>
                </a:solidFill>
                <a:latin typeface="NikoshBAN" pitchFamily="2" charset="0"/>
                <a:cs typeface="NikoshBAN" pitchFamily="2" charset="0"/>
              </a:rPr>
              <a:t>Ctrl</a:t>
            </a:r>
            <a:r>
              <a:rPr lang="bn-IN" sz="2600" b="1" u="sng" dirty="0" smtClean="0">
                <a:solidFill>
                  <a:schemeClr val="tx1"/>
                </a:solidFill>
                <a:latin typeface="NikoshBAN" pitchFamily="2" charset="0"/>
                <a:cs typeface="NikoshBAN" pitchFamily="2" charset="0"/>
              </a:rPr>
              <a:t> , </a:t>
            </a:r>
            <a:r>
              <a:rPr lang="en-US" sz="2600" b="1" u="sng" dirty="0" smtClean="0">
                <a:solidFill>
                  <a:schemeClr val="tx1"/>
                </a:solidFill>
                <a:latin typeface="NikoshBAN" pitchFamily="2" charset="0"/>
                <a:cs typeface="NikoshBAN" pitchFamily="2" charset="0"/>
              </a:rPr>
              <a:t>Alt</a:t>
            </a:r>
            <a:r>
              <a:rPr lang="bn-IN" sz="2600" b="1" u="sng" dirty="0" smtClean="0">
                <a:solidFill>
                  <a:schemeClr val="tx1"/>
                </a:solidFill>
                <a:latin typeface="NikoshBAN" pitchFamily="2" charset="0"/>
                <a:cs typeface="NikoshBAN" pitchFamily="2" charset="0"/>
              </a:rPr>
              <a:t> , </a:t>
            </a:r>
            <a:r>
              <a:rPr lang="en-US" sz="2600" b="1" u="sng" dirty="0" smtClean="0">
                <a:solidFill>
                  <a:schemeClr val="tx1"/>
                </a:solidFill>
                <a:latin typeface="NikoshBAN" pitchFamily="2" charset="0"/>
                <a:cs typeface="NikoshBAN" pitchFamily="2" charset="0"/>
              </a:rPr>
              <a:t>Enter</a:t>
            </a:r>
            <a:r>
              <a:rPr lang="bn-IN" sz="2600" b="1" u="sng" dirty="0" smtClean="0">
                <a:solidFill>
                  <a:schemeClr val="tx1"/>
                </a:solidFill>
                <a:latin typeface="NikoshBAN" pitchFamily="2" charset="0"/>
                <a:cs typeface="NikoshBAN" pitchFamily="2" charset="0"/>
              </a:rPr>
              <a:t> এর ব্যবহার লেখ।</a:t>
            </a:r>
            <a:r>
              <a:rPr lang="en-US" sz="2600" b="1" dirty="0">
                <a:solidFill>
                  <a:schemeClr val="tx1"/>
                </a:solidFill>
                <a:latin typeface="NikoshBAN" pitchFamily="2" charset="0"/>
                <a:cs typeface="NikoshBAN" pitchFamily="2" charset="0"/>
              </a:rPr>
              <a:t> </a:t>
            </a:r>
            <a:r>
              <a:rPr lang="bn-IN" sz="2600" b="1" dirty="0" smtClean="0">
                <a:solidFill>
                  <a:schemeClr val="tx1"/>
                </a:solidFill>
                <a:latin typeface="NikoshBAN" pitchFamily="2" charset="0"/>
                <a:cs typeface="NikoshBAN" pitchFamily="2" charset="0"/>
              </a:rPr>
              <a:t> </a:t>
            </a:r>
            <a:endParaRPr lang="as-IN" sz="26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139260850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314700" y="541337"/>
            <a:ext cx="1866900" cy="777346"/>
          </a:xfrm>
        </p:spPr>
        <p:style>
          <a:lnRef idx="1">
            <a:schemeClr val="accent1"/>
          </a:lnRef>
          <a:fillRef idx="2">
            <a:schemeClr val="accent1"/>
          </a:fillRef>
          <a:effectRef idx="1">
            <a:schemeClr val="accent1"/>
          </a:effectRef>
          <a:fontRef idx="minor">
            <a:schemeClr val="dk1"/>
          </a:fontRef>
        </p:style>
        <p:txBody>
          <a:bodyPr/>
          <a:lstStyle/>
          <a:p>
            <a:r>
              <a:rPr lang="bn-IN" b="1" dirty="0" smtClean="0">
                <a:solidFill>
                  <a:srgbClr val="0070C0"/>
                </a:solidFill>
                <a:latin typeface="NikoshBAN" pitchFamily="2" charset="0"/>
                <a:cs typeface="NikoshBAN" pitchFamily="2" charset="0"/>
              </a:rPr>
              <a:t>পরিচিতি</a:t>
            </a:r>
            <a:endParaRPr lang="en-US" dirty="0"/>
          </a:p>
        </p:txBody>
      </p:sp>
      <p:sp>
        <p:nvSpPr>
          <p:cNvPr id="6" name="Content Placeholder 5"/>
          <p:cNvSpPr>
            <a:spLocks noGrp="1"/>
          </p:cNvSpPr>
          <p:nvPr>
            <p:ph sz="half" idx="1"/>
          </p:nvPr>
        </p:nvSpPr>
        <p:spPr>
          <a:xfrm>
            <a:off x="266700" y="1515007"/>
            <a:ext cx="4000500" cy="2988731"/>
          </a:xfrm>
        </p:spPr>
        <p:style>
          <a:lnRef idx="2">
            <a:schemeClr val="accent1"/>
          </a:lnRef>
          <a:fillRef idx="1">
            <a:schemeClr val="lt1"/>
          </a:fillRef>
          <a:effectRef idx="0">
            <a:schemeClr val="accent1"/>
          </a:effectRef>
          <a:fontRef idx="minor">
            <a:schemeClr val="dk1"/>
          </a:fontRef>
        </p:style>
        <p:txBody>
          <a:bodyPr/>
          <a:lstStyle/>
          <a:p>
            <a:pPr>
              <a:defRPr/>
            </a:pPr>
            <a:r>
              <a:rPr lang="bn-BD" sz="2800" dirty="0" smtClean="0">
                <a:solidFill>
                  <a:srgbClr val="002060"/>
                </a:solidFill>
                <a:latin typeface="NikoshBAN" panose="02000000000000000000" pitchFamily="2" charset="0"/>
                <a:cs typeface="NikoshBAN" panose="02000000000000000000" pitchFamily="2" charset="0"/>
              </a:rPr>
              <a:t>মোঃ এনামুল</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হক</a:t>
            </a:r>
            <a:endParaRPr lang="bn-IN" sz="2800" dirty="0" smtClean="0">
              <a:solidFill>
                <a:srgbClr val="002060"/>
              </a:solidFill>
              <a:latin typeface="NikoshBAN" panose="02000000000000000000" pitchFamily="2" charset="0"/>
              <a:cs typeface="NikoshBAN" panose="02000000000000000000" pitchFamily="2" charset="0"/>
            </a:endParaRPr>
          </a:p>
          <a:p>
            <a:pPr>
              <a:defRPr/>
            </a:pPr>
            <a:r>
              <a:rPr lang="bn-IN" sz="2800" dirty="0" smtClean="0">
                <a:solidFill>
                  <a:srgbClr val="002060"/>
                </a:solidFill>
                <a:latin typeface="NikoshBAN" panose="02000000000000000000" pitchFamily="2" charset="0"/>
                <a:cs typeface="NikoshBAN" panose="02000000000000000000" pitchFamily="2" charset="0"/>
              </a:rPr>
              <a:t>সহকারী </a:t>
            </a:r>
            <a:r>
              <a:rPr lang="bn-BD" sz="2800" dirty="0" smtClean="0">
                <a:solidFill>
                  <a:srgbClr val="002060"/>
                </a:solidFill>
                <a:latin typeface="NikoshBAN" panose="02000000000000000000" pitchFamily="2" charset="0"/>
                <a:cs typeface="NikoshBAN" panose="02000000000000000000" pitchFamily="2" charset="0"/>
              </a:rPr>
              <a:t>অধ্যাপক</a:t>
            </a:r>
            <a:r>
              <a:rPr lang="bn-IN" sz="2800" dirty="0" smtClean="0">
                <a:solidFill>
                  <a:srgbClr val="002060"/>
                </a:solidFill>
                <a:latin typeface="NikoshBAN" panose="02000000000000000000" pitchFamily="2" charset="0"/>
                <a:cs typeface="NikoshBAN" panose="02000000000000000000" pitchFamily="2" charset="0"/>
              </a:rPr>
              <a:t> (</a:t>
            </a:r>
            <a:r>
              <a:rPr lang="bn-BD" sz="2000" b="1" dirty="0" smtClean="0">
                <a:solidFill>
                  <a:srgbClr val="002060"/>
                </a:solidFill>
                <a:latin typeface="NikoshBAN" panose="02000000000000000000" pitchFamily="2" charset="0"/>
                <a:cs typeface="NikoshBAN" panose="02000000000000000000" pitchFamily="2" charset="0"/>
              </a:rPr>
              <a:t>কম্পিউটার অপারেশন</a:t>
            </a:r>
            <a:r>
              <a:rPr lang="bn-IN" sz="2000" b="1" dirty="0" smtClean="0">
                <a:solidFill>
                  <a:srgbClr val="002060"/>
                </a:solidFill>
                <a:latin typeface="NikoshBAN" panose="02000000000000000000" pitchFamily="2" charset="0"/>
                <a:cs typeface="NikoshBAN" panose="02000000000000000000" pitchFamily="2" charset="0"/>
              </a:rPr>
              <a:t>)</a:t>
            </a:r>
            <a:endParaRPr lang="en-US" sz="2000" b="1" dirty="0" smtClean="0">
              <a:solidFill>
                <a:srgbClr val="002060"/>
              </a:solidFill>
              <a:latin typeface="NikoshBAN" panose="02000000000000000000" pitchFamily="2" charset="0"/>
              <a:cs typeface="NikoshBAN" panose="02000000000000000000" pitchFamily="2" charset="0"/>
            </a:endParaRPr>
          </a:p>
          <a:p>
            <a:pPr>
              <a:defRPr/>
            </a:pPr>
            <a:r>
              <a:rPr lang="bn-BD" sz="2800" dirty="0" smtClean="0">
                <a:solidFill>
                  <a:srgbClr val="002060"/>
                </a:solidFill>
                <a:latin typeface="NikoshBAN" panose="02000000000000000000" pitchFamily="2" charset="0"/>
                <a:cs typeface="NikoshBAN" panose="02000000000000000000" pitchFamily="2" charset="0"/>
              </a:rPr>
              <a:t>ভেড়াপোড়া টেকনিক্যাল অ্যান্ড বি,এম ইন্সটিটিউট</a:t>
            </a:r>
            <a:r>
              <a:rPr lang="bn-IN" sz="2800" dirty="0" smtClean="0">
                <a:solidFill>
                  <a:srgbClr val="002060"/>
                </a:solidFill>
                <a:latin typeface="NikoshBAN" panose="02000000000000000000" pitchFamily="2" charset="0"/>
                <a:cs typeface="NikoshBAN" panose="02000000000000000000" pitchFamily="2" charset="0"/>
              </a:rPr>
              <a:t> </a:t>
            </a:r>
          </a:p>
          <a:p>
            <a:pPr>
              <a:defRPr/>
            </a:pPr>
            <a:r>
              <a:rPr lang="bn-BD" sz="2800" dirty="0" smtClean="0">
                <a:solidFill>
                  <a:srgbClr val="002060"/>
                </a:solidFill>
                <a:latin typeface="NikoshBAN" panose="02000000000000000000" pitchFamily="2" charset="0"/>
                <a:cs typeface="NikoshBAN" panose="02000000000000000000" pitchFamily="2" charset="0"/>
              </a:rPr>
              <a:t>পবা</a:t>
            </a:r>
            <a:r>
              <a:rPr lang="bn-IN" sz="2800" dirty="0" smtClean="0">
                <a:solidFill>
                  <a:srgbClr val="002060"/>
                </a:solidFill>
                <a:latin typeface="NikoshBAN" panose="02000000000000000000" pitchFamily="2" charset="0"/>
                <a:cs typeface="NikoshBAN" panose="02000000000000000000" pitchFamily="2" charset="0"/>
              </a:rPr>
              <a:t>-</a:t>
            </a:r>
            <a:r>
              <a:rPr lang="bn-BD" sz="2800" dirty="0" smtClean="0">
                <a:solidFill>
                  <a:srgbClr val="002060"/>
                </a:solidFill>
                <a:latin typeface="NikoshBAN" panose="02000000000000000000" pitchFamily="2" charset="0"/>
                <a:cs typeface="NikoshBAN" panose="02000000000000000000" pitchFamily="2" charset="0"/>
              </a:rPr>
              <a:t>রাজশাহী ।</a:t>
            </a:r>
            <a:endParaRPr lang="en-US" sz="2800" dirty="0" smtClean="0">
              <a:solidFill>
                <a:srgbClr val="002060"/>
              </a:solidFill>
            </a:endParaRPr>
          </a:p>
          <a:p>
            <a:endParaRPr lang="en-US" dirty="0"/>
          </a:p>
        </p:txBody>
      </p:sp>
      <p:sp>
        <p:nvSpPr>
          <p:cNvPr id="7" name="Content Placeholder 6"/>
          <p:cNvSpPr>
            <a:spLocks noGrp="1"/>
          </p:cNvSpPr>
          <p:nvPr>
            <p:ph sz="half" idx="2"/>
          </p:nvPr>
        </p:nvSpPr>
        <p:spPr>
          <a:xfrm>
            <a:off x="4457700" y="1515007"/>
            <a:ext cx="3581400" cy="2950631"/>
          </a:xfrm>
        </p:spPr>
        <p:style>
          <a:lnRef idx="2">
            <a:schemeClr val="accent5"/>
          </a:lnRef>
          <a:fillRef idx="1">
            <a:schemeClr val="lt1"/>
          </a:fillRef>
          <a:effectRef idx="0">
            <a:schemeClr val="accent5"/>
          </a:effectRef>
          <a:fontRef idx="minor">
            <a:schemeClr val="dk1"/>
          </a:fontRef>
        </p:style>
        <p:txBody>
          <a:bodyPr/>
          <a:lstStyle/>
          <a:p>
            <a:pPr>
              <a:defRPr/>
            </a:pPr>
            <a:r>
              <a:rPr lang="bn-BD" sz="2800" dirty="0" smtClean="0">
                <a:solidFill>
                  <a:srgbClr val="0070C0"/>
                </a:solidFill>
                <a:latin typeface="NikoshBAN" pitchFamily="2" charset="0"/>
                <a:cs typeface="NikoshBAN" pitchFamily="2" charset="0"/>
              </a:rPr>
              <a:t>বিষয়ঃ কম্পিউটার অফিস এ্যাপ্লিকেশন-</a:t>
            </a:r>
            <a:r>
              <a:rPr lang="en-US" sz="2800" dirty="0" smtClean="0">
                <a:solidFill>
                  <a:srgbClr val="0070C0"/>
                </a:solidFill>
                <a:latin typeface="NikoshBAN" pitchFamily="2" charset="0"/>
                <a:cs typeface="NikoshBAN" pitchFamily="2" charset="0"/>
              </a:rPr>
              <a:t>1</a:t>
            </a:r>
            <a:r>
              <a:rPr lang="bn-IN" sz="2800" dirty="0" smtClean="0">
                <a:solidFill>
                  <a:srgbClr val="0070C0"/>
                </a:solidFill>
                <a:latin typeface="NikoshBAN" pitchFamily="2" charset="0"/>
                <a:cs typeface="NikoshBAN" pitchFamily="2" charset="0"/>
              </a:rPr>
              <a:t> </a:t>
            </a:r>
          </a:p>
          <a:p>
            <a:pPr>
              <a:defRPr/>
            </a:pPr>
            <a:r>
              <a:rPr lang="bn-IN" sz="2800" dirty="0" smtClean="0">
                <a:solidFill>
                  <a:srgbClr val="0070C0"/>
                </a:solidFill>
                <a:latin typeface="NikoshBAN" pitchFamily="2" charset="0"/>
                <a:cs typeface="NikoshBAN" pitchFamily="2" charset="0"/>
              </a:rPr>
              <a:t>শ্রেণীঃ একাদশ </a:t>
            </a:r>
          </a:p>
          <a:p>
            <a:pPr>
              <a:defRPr/>
            </a:pPr>
            <a:r>
              <a:rPr lang="bn-IN" sz="2800" dirty="0" smtClean="0">
                <a:solidFill>
                  <a:srgbClr val="0070C0"/>
                </a:solidFill>
                <a:latin typeface="NikoshBAN" pitchFamily="2" charset="0"/>
                <a:cs typeface="NikoshBAN" pitchFamily="2" charset="0"/>
              </a:rPr>
              <a:t>অধ</a:t>
            </a:r>
            <a:r>
              <a:rPr lang="bn-BD" sz="2800" dirty="0" smtClean="0">
                <a:solidFill>
                  <a:srgbClr val="0070C0"/>
                </a:solidFill>
                <a:latin typeface="NikoshBAN" panose="02000000000000000000" pitchFamily="2" charset="0"/>
                <a:cs typeface="NikoshBAN" panose="02000000000000000000" pitchFamily="2" charset="0"/>
              </a:rPr>
              <a:t>্যা</a:t>
            </a:r>
            <a:r>
              <a:rPr lang="bn-IN" sz="2800" dirty="0" smtClean="0">
                <a:solidFill>
                  <a:srgbClr val="0070C0"/>
                </a:solidFill>
                <a:latin typeface="NikoshBAN" panose="02000000000000000000" pitchFamily="2" charset="0"/>
                <a:cs typeface="NikoshBAN" panose="02000000000000000000" pitchFamily="2" charset="0"/>
              </a:rPr>
              <a:t>য়ঃ তৃতীয় </a:t>
            </a:r>
          </a:p>
          <a:p>
            <a:pPr>
              <a:defRPr/>
            </a:pPr>
            <a:r>
              <a:rPr lang="bn-IN" sz="2800" dirty="0" smtClean="0">
                <a:solidFill>
                  <a:srgbClr val="0070C0"/>
                </a:solidFill>
                <a:latin typeface="NikoshBAN" panose="02000000000000000000" pitchFamily="2" charset="0"/>
                <a:cs typeface="NikoshBAN" panose="02000000000000000000" pitchFamily="2" charset="0"/>
              </a:rPr>
              <a:t>সময়ঃ ৪০ মিনিট </a:t>
            </a:r>
            <a:endParaRPr lang="en-US" sz="2800" dirty="0" smtClean="0">
              <a:solidFill>
                <a:srgbClr val="0070C0"/>
              </a:solidFill>
              <a:latin typeface="NikoshBAN" panose="02000000000000000000" pitchFamily="2" charset="0"/>
              <a:cs typeface="NikoshBAN" panose="02000000000000000000" pitchFamily="2"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lowchart: Magnetic Disk 3"/>
          <p:cNvSpPr/>
          <p:nvPr/>
        </p:nvSpPr>
        <p:spPr>
          <a:xfrm>
            <a:off x="2438400" y="388937"/>
            <a:ext cx="2590800" cy="1154289"/>
          </a:xfrm>
          <a:prstGeom prst="flowChartMagneticDisk">
            <a:avLst/>
          </a:prstGeom>
        </p:spPr>
        <p:style>
          <a:lnRef idx="1">
            <a:schemeClr val="accent1"/>
          </a:lnRef>
          <a:fillRef idx="2">
            <a:schemeClr val="accent1"/>
          </a:fillRef>
          <a:effectRef idx="1">
            <a:schemeClr val="accent1"/>
          </a:effectRef>
          <a:fontRef idx="minor">
            <a:schemeClr val="dk1"/>
          </a:fontRef>
        </p:style>
        <p:txBody>
          <a:bodyPr lIns="84120" tIns="42060" rIns="84120" bIns="42060" rtlCol="0" anchor="ctr"/>
          <a:lstStyle/>
          <a:p>
            <a:pPr algn="ctr"/>
            <a:r>
              <a:rPr lang="bn-IN" sz="3700" dirty="0" smtClean="0">
                <a:solidFill>
                  <a:schemeClr val="tx1"/>
                </a:solidFill>
                <a:latin typeface="NikoshBAN" pitchFamily="2" charset="0"/>
                <a:cs typeface="NikoshBAN" pitchFamily="2" charset="0"/>
              </a:rPr>
              <a:t>মূল্যায়ণ</a:t>
            </a:r>
            <a:endParaRPr lang="en-US" sz="3700" dirty="0">
              <a:solidFill>
                <a:schemeClr val="tx1"/>
              </a:solidFill>
              <a:latin typeface="NikoshBAN" pitchFamily="2" charset="0"/>
              <a:cs typeface="NikoshBAN" pitchFamily="2" charset="0"/>
            </a:endParaRPr>
          </a:p>
        </p:txBody>
      </p:sp>
      <p:sp>
        <p:nvSpPr>
          <p:cNvPr id="6" name="Rectangle 5"/>
          <p:cNvSpPr/>
          <p:nvPr/>
        </p:nvSpPr>
        <p:spPr>
          <a:xfrm>
            <a:off x="571501" y="1798638"/>
            <a:ext cx="6271260" cy="3581400"/>
          </a:xfrm>
          <a:prstGeom prst="rect">
            <a:avLst/>
          </a:prstGeom>
        </p:spPr>
        <p:style>
          <a:lnRef idx="2">
            <a:schemeClr val="accent5"/>
          </a:lnRef>
          <a:fillRef idx="1">
            <a:schemeClr val="lt1"/>
          </a:fillRef>
          <a:effectRef idx="0">
            <a:schemeClr val="accent5"/>
          </a:effectRef>
          <a:fontRef idx="minor">
            <a:schemeClr val="dk1"/>
          </a:fontRef>
        </p:style>
        <p:txBody>
          <a:bodyPr lIns="84120" tIns="42060" rIns="84120" bIns="42060" rtlCol="0" anchor="ctr"/>
          <a:lstStyle/>
          <a:p>
            <a:r>
              <a:rPr lang="bn-IN" sz="3200" dirty="0" smtClean="0">
                <a:solidFill>
                  <a:schemeClr val="tx1"/>
                </a:solidFill>
                <a:latin typeface="NikoshBAN" pitchFamily="2" charset="0"/>
                <a:cs typeface="NikoshBAN" pitchFamily="2" charset="0"/>
              </a:rPr>
              <a:t>১। কী-বোর্ড কি ধরনের ডিভাইস?</a:t>
            </a:r>
          </a:p>
          <a:p>
            <a:r>
              <a:rPr lang="bn-IN" sz="3200" dirty="0" smtClean="0">
                <a:solidFill>
                  <a:schemeClr val="tx1"/>
                </a:solidFill>
                <a:latin typeface="NikoshBAN" pitchFamily="2" charset="0"/>
                <a:cs typeface="NikoshBAN" pitchFamily="2" charset="0"/>
              </a:rPr>
              <a:t>২। কী-বোর্ডের সাধারনত কয়টি কী থাকে?</a:t>
            </a:r>
          </a:p>
          <a:p>
            <a:r>
              <a:rPr lang="bn-IN" sz="3200" dirty="0" smtClean="0">
                <a:solidFill>
                  <a:schemeClr val="tx1"/>
                </a:solidFill>
                <a:latin typeface="NikoshBAN" pitchFamily="2" charset="0"/>
                <a:cs typeface="NikoshBAN" pitchFamily="2" charset="0"/>
              </a:rPr>
              <a:t>৩। </a:t>
            </a:r>
            <a:r>
              <a:rPr lang="as-IN" sz="3200" dirty="0" smtClean="0">
                <a:solidFill>
                  <a:schemeClr val="tx1"/>
                </a:solidFill>
                <a:latin typeface="NikoshBAN" pitchFamily="2" charset="0"/>
                <a:cs typeface="NikoshBAN" pitchFamily="2" charset="0"/>
              </a:rPr>
              <a:t>কী-বোর্ডকে</a:t>
            </a:r>
            <a:r>
              <a:rPr lang="bn-IN" sz="3200" dirty="0" smtClean="0">
                <a:solidFill>
                  <a:schemeClr val="tx1"/>
                </a:solidFill>
                <a:latin typeface="NikoshBAN" pitchFamily="2" charset="0"/>
                <a:cs typeface="NikoshBAN" pitchFamily="2" charset="0"/>
              </a:rPr>
              <a:t> কয়ভাবে ভাগ করা যায়?</a:t>
            </a:r>
          </a:p>
          <a:p>
            <a:pPr lvl="0" eaLnBrk="0" fontAlgn="base" hangingPunct="0">
              <a:spcBef>
                <a:spcPct val="0"/>
              </a:spcBef>
              <a:spcAft>
                <a:spcPct val="0"/>
              </a:spcAft>
            </a:pPr>
            <a:r>
              <a:rPr lang="bn-IN" sz="3200" dirty="0" smtClean="0">
                <a:solidFill>
                  <a:schemeClr val="tx1"/>
                </a:solidFill>
                <a:latin typeface="NikoshBAN" pitchFamily="2" charset="0"/>
                <a:cs typeface="NikoshBAN" pitchFamily="2" charset="0"/>
              </a:rPr>
              <a:t>৪। আলফাবেটিক কী-গুলো কী কী?</a:t>
            </a:r>
          </a:p>
          <a:p>
            <a:pPr eaLnBrk="0" fontAlgn="base" hangingPunct="0">
              <a:spcBef>
                <a:spcPct val="0"/>
              </a:spcBef>
              <a:spcAft>
                <a:spcPct val="0"/>
              </a:spcAft>
            </a:pPr>
            <a:r>
              <a:rPr lang="bn-IN" sz="3200" dirty="0" smtClean="0">
                <a:solidFill>
                  <a:schemeClr val="tx1"/>
                </a:solidFill>
                <a:latin typeface="NikoshBAN" pitchFamily="2" charset="0"/>
                <a:cs typeface="NikoshBAN" pitchFamily="2" charset="0"/>
              </a:rPr>
              <a:t>৪। </a:t>
            </a:r>
            <a:r>
              <a:rPr lang="as-IN" sz="3200" dirty="0" smtClean="0">
                <a:solidFill>
                  <a:schemeClr val="tx1"/>
                </a:solidFill>
                <a:latin typeface="NikoshBAN" pitchFamily="2" charset="0"/>
                <a:cs typeface="NikoshBAN" pitchFamily="2" charset="0"/>
              </a:rPr>
              <a:t>মাল্টিমিডি</a:t>
            </a:r>
            <a:r>
              <a:rPr lang="bn-IN" sz="3200" dirty="0">
                <a:solidFill>
                  <a:schemeClr val="tx1"/>
                </a:solidFill>
                <a:latin typeface="NikoshBAN" pitchFamily="2" charset="0"/>
                <a:cs typeface="NikoshBAN" pitchFamily="2" charset="0"/>
              </a:rPr>
              <a:t>য়া </a:t>
            </a:r>
            <a:r>
              <a:rPr lang="as-IN" sz="3200" dirty="0" smtClean="0">
                <a:solidFill>
                  <a:schemeClr val="tx1"/>
                </a:solidFill>
                <a:latin typeface="NikoshBAN" pitchFamily="2" charset="0"/>
                <a:cs typeface="NikoshBAN" pitchFamily="2" charset="0"/>
              </a:rPr>
              <a:t>কী</a:t>
            </a:r>
            <a:r>
              <a:rPr lang="bn-IN" sz="3200" dirty="0" smtClean="0">
                <a:solidFill>
                  <a:schemeClr val="tx1"/>
                </a:solidFill>
                <a:latin typeface="NikoshBAN" pitchFamily="2" charset="0"/>
                <a:cs typeface="NikoshBAN" pitchFamily="2" charset="0"/>
              </a:rPr>
              <a:t>-গুলো কী কী? </a:t>
            </a:r>
            <a:endParaRPr lang="as-IN" sz="3200" dirty="0">
              <a:solidFill>
                <a:schemeClr val="tx1"/>
              </a:solidFill>
              <a:latin typeface="NikoshBAN" pitchFamily="2" charset="0"/>
              <a:cs typeface="NikoshBAN" pitchFamily="2" charset="0"/>
            </a:endParaRPr>
          </a:p>
          <a:p>
            <a:pPr lvl="0" eaLnBrk="0" fontAlgn="base" hangingPunct="0">
              <a:spcBef>
                <a:spcPct val="0"/>
              </a:spcBef>
              <a:spcAft>
                <a:spcPct val="0"/>
              </a:spcAft>
            </a:pPr>
            <a:endParaRPr lang="en-US" dirty="0">
              <a:solidFill>
                <a:schemeClr val="tx1"/>
              </a:solidFill>
              <a:latin typeface="Arial" charset="0"/>
              <a:cs typeface="Arial" charset="0"/>
            </a:endParaRPr>
          </a:p>
          <a:p>
            <a:pPr algn="ctr"/>
            <a:endParaRPr lang="bn-IN" dirty="0" smtClean="0">
              <a:solidFill>
                <a:schemeClr val="tx1"/>
              </a:solidFill>
              <a:latin typeface="NikoshBAN" pitchFamily="2" charset="0"/>
              <a:cs typeface="NikoshBAN" pitchFamily="2" charset="0"/>
            </a:endParaRPr>
          </a:p>
          <a:p>
            <a:pPr algn="ctr"/>
            <a:endParaRPr lang="en-US"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3850766846"/>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own Ribbon 3"/>
          <p:cNvSpPr/>
          <p:nvPr/>
        </p:nvSpPr>
        <p:spPr>
          <a:xfrm>
            <a:off x="1981200" y="655637"/>
            <a:ext cx="3848100" cy="1010003"/>
          </a:xfrm>
          <a:prstGeom prst="ribbon">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2900" dirty="0" smtClean="0">
                <a:solidFill>
                  <a:schemeClr val="tx1"/>
                </a:solidFill>
                <a:latin typeface="NikoshBAN" pitchFamily="2" charset="0"/>
                <a:cs typeface="NikoshBAN" pitchFamily="2" charset="0"/>
              </a:rPr>
              <a:t>বাড়ির কাজ</a:t>
            </a:r>
            <a:endParaRPr lang="en-US" sz="2900" dirty="0">
              <a:solidFill>
                <a:schemeClr val="tx1"/>
              </a:solidFill>
              <a:latin typeface="NikoshBAN" pitchFamily="2" charset="0"/>
              <a:cs typeface="NikoshBAN" pitchFamily="2" charset="0"/>
            </a:endParaRPr>
          </a:p>
        </p:txBody>
      </p:sp>
      <p:sp>
        <p:nvSpPr>
          <p:cNvPr id="5" name="Rounded Rectangle 4"/>
          <p:cNvSpPr/>
          <p:nvPr/>
        </p:nvSpPr>
        <p:spPr>
          <a:xfrm>
            <a:off x="137160" y="2484439"/>
            <a:ext cx="7955280" cy="1485900"/>
          </a:xfrm>
          <a:prstGeom prst="roundRect">
            <a:avLst/>
          </a:prstGeom>
        </p:spPr>
        <p:style>
          <a:lnRef idx="1">
            <a:schemeClr val="accent1"/>
          </a:lnRef>
          <a:fillRef idx="2">
            <a:schemeClr val="accent1"/>
          </a:fillRef>
          <a:effectRef idx="1">
            <a:schemeClr val="accent1"/>
          </a:effectRef>
          <a:fontRef idx="minor">
            <a:schemeClr val="dk1"/>
          </a:fontRef>
        </p:style>
        <p:txBody>
          <a:bodyPr lIns="84120" tIns="42060" rIns="84120" bIns="42060" rtlCol="0" anchor="ctr"/>
          <a:lstStyle/>
          <a:p>
            <a:r>
              <a:rPr lang="bn-IN" sz="2900" b="1" dirty="0" smtClean="0">
                <a:solidFill>
                  <a:schemeClr val="tx1"/>
                </a:solidFill>
                <a:latin typeface="NikoshBAN" pitchFamily="2" charset="0"/>
                <a:cs typeface="NikoshBAN" pitchFamily="2" charset="0"/>
              </a:rPr>
              <a:t>“</a:t>
            </a:r>
            <a:r>
              <a:rPr lang="as-IN" sz="2900" b="1" dirty="0">
                <a:solidFill>
                  <a:schemeClr val="tx1"/>
                </a:solidFill>
                <a:latin typeface="NikoshBAN" pitchFamily="2" charset="0"/>
                <a:cs typeface="NikoshBAN" pitchFamily="2" charset="0"/>
              </a:rPr>
              <a:t>কী</a:t>
            </a:r>
            <a:r>
              <a:rPr lang="bn-IN" sz="2900" b="1" dirty="0">
                <a:solidFill>
                  <a:schemeClr val="tx1"/>
                </a:solidFill>
                <a:latin typeface="NikoshBAN" pitchFamily="2" charset="0"/>
                <a:cs typeface="NikoshBAN" pitchFamily="2" charset="0"/>
              </a:rPr>
              <a:t>-বোর্ড একটি ইনপুট ডিভাইস </a:t>
            </a:r>
            <a:r>
              <a:rPr lang="bn-IN" sz="2900" b="1" dirty="0" smtClean="0">
                <a:solidFill>
                  <a:schemeClr val="tx1"/>
                </a:solidFill>
                <a:latin typeface="NikoshBAN" pitchFamily="2" charset="0"/>
                <a:cs typeface="NikoshBAN" pitchFamily="2" charset="0"/>
              </a:rPr>
              <a:t>” এর গুরুত্ব ও প্রয়োজনীয়তা লিখে আনবে।</a:t>
            </a:r>
            <a:endParaRPr lang="as-IN" sz="29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179254521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47800" y="2370138"/>
            <a:ext cx="5029200" cy="300990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1866900" y="655637"/>
            <a:ext cx="4152900" cy="1042032"/>
          </a:xfrm>
          <a:prstGeom prst="rect">
            <a:avLst/>
          </a:prstGeom>
        </p:spPr>
        <p:style>
          <a:lnRef idx="2">
            <a:schemeClr val="accent3"/>
          </a:lnRef>
          <a:fillRef idx="1">
            <a:schemeClr val="lt1"/>
          </a:fillRef>
          <a:effectRef idx="0">
            <a:schemeClr val="accent3"/>
          </a:effectRef>
          <a:fontRef idx="minor">
            <a:schemeClr val="dk1"/>
          </a:fontRef>
        </p:style>
        <p:txBody>
          <a:bodyPr wrap="square" lIns="91435" tIns="45718" rIns="91435" bIns="45718" rtlCol="0">
            <a:spAutoFit/>
          </a:bodyPr>
          <a:lstStyle/>
          <a:p>
            <a:r>
              <a:rPr lang="bn-IN" sz="6000" dirty="0" smtClean="0">
                <a:latin typeface="NikoshBAN" pitchFamily="2" charset="0"/>
                <a:cs typeface="NikoshBAN" pitchFamily="2" charset="0"/>
              </a:rPr>
              <a:t>সবাইকে ধন্যবাদ</a:t>
            </a:r>
            <a:endParaRPr lang="en-US" sz="6000" dirty="0">
              <a:latin typeface="NikoshBAN" pitchFamily="2" charset="0"/>
              <a:cs typeface="NikoshBAN" pitchFamily="2" charset="0"/>
            </a:endParaRPr>
          </a:p>
        </p:txBody>
      </p:sp>
    </p:spTree>
    <p:extLst>
      <p:ext uri="{BB962C8B-B14F-4D97-AF65-F5344CB8AC3E}">
        <p14:creationId xmlns:p14="http://schemas.microsoft.com/office/powerpoint/2010/main" xmlns="" val="185266319"/>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Vertical Scroll 4"/>
          <p:cNvSpPr/>
          <p:nvPr/>
        </p:nvSpPr>
        <p:spPr>
          <a:xfrm>
            <a:off x="1790701" y="312737"/>
            <a:ext cx="4038600" cy="937860"/>
          </a:xfrm>
          <a:prstGeom prst="verticalScroll">
            <a:avLst/>
          </a:prstGeom>
          <a:ln/>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3700" dirty="0">
                <a:solidFill>
                  <a:schemeClr val="tx1"/>
                </a:solidFill>
                <a:latin typeface="NikoshBAN" pitchFamily="2" charset="0"/>
                <a:cs typeface="NikoshBAN" pitchFamily="2" charset="0"/>
              </a:rPr>
              <a:t>ছবিগুলো লক্ষ্য কর- </a:t>
            </a:r>
            <a:endParaRPr lang="en-US" sz="3700" dirty="0">
              <a:solidFill>
                <a:schemeClr val="tx1"/>
              </a:solidFill>
              <a:latin typeface="NikoshBAN" pitchFamily="2" charset="0"/>
              <a:cs typeface="NikoshBAN"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28700" y="1836738"/>
            <a:ext cx="5981700" cy="271391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236199456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52500" y="1989138"/>
            <a:ext cx="6339840" cy="304442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628900" y="769937"/>
            <a:ext cx="2667000" cy="867197"/>
          </a:xfrm>
          <a:prstGeom prst="rect">
            <a:avLst/>
          </a:prstGeom>
        </p:spPr>
        <p:style>
          <a:lnRef idx="2">
            <a:schemeClr val="accent1"/>
          </a:lnRef>
          <a:fillRef idx="1">
            <a:schemeClr val="lt1"/>
          </a:fillRef>
          <a:effectRef idx="0">
            <a:schemeClr val="accent1"/>
          </a:effectRef>
          <a:fontRef idx="minor">
            <a:schemeClr val="dk1"/>
          </a:fontRef>
        </p:style>
        <p:txBody>
          <a:bodyPr wrap="square" lIns="91435" tIns="45718" rIns="91435" bIns="45718" rtlCol="0">
            <a:spAutoFit/>
          </a:bodyPr>
          <a:lstStyle/>
          <a:p>
            <a:r>
              <a:rPr lang="bn-IN" sz="3200" dirty="0" smtClean="0">
                <a:latin typeface="NikoshBAN" pitchFamily="2" charset="0"/>
                <a:cs typeface="NikoshBAN" pitchFamily="2" charset="0"/>
              </a:rPr>
              <a:t>ছবিগুলো লক্ষ্য কর- </a:t>
            </a:r>
            <a:endParaRPr lang="en-US" sz="3200" dirty="0" smtClean="0">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xmlns="" val="114113834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Up Ribbon 3"/>
          <p:cNvSpPr/>
          <p:nvPr/>
        </p:nvSpPr>
        <p:spPr>
          <a:xfrm>
            <a:off x="2019301" y="884237"/>
            <a:ext cx="3962400" cy="1154289"/>
          </a:xfrm>
          <a:prstGeom prst="ribbon2">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3200" dirty="0" smtClean="0">
                <a:solidFill>
                  <a:schemeClr val="tx1"/>
                </a:solidFill>
                <a:latin typeface="NikoshBAN" pitchFamily="2" charset="0"/>
                <a:cs typeface="NikoshBAN" pitchFamily="2" charset="0"/>
              </a:rPr>
              <a:t>আজকের পাঠ- </a:t>
            </a:r>
            <a:endParaRPr lang="en-US" sz="3200" dirty="0">
              <a:solidFill>
                <a:schemeClr val="tx1"/>
              </a:solidFill>
              <a:latin typeface="NikoshBAN" pitchFamily="2" charset="0"/>
              <a:cs typeface="NikoshBAN" pitchFamily="2" charset="0"/>
            </a:endParaRPr>
          </a:p>
        </p:txBody>
      </p:sp>
      <p:sp>
        <p:nvSpPr>
          <p:cNvPr id="6" name="Rectangle 5"/>
          <p:cNvSpPr/>
          <p:nvPr/>
        </p:nvSpPr>
        <p:spPr>
          <a:xfrm>
            <a:off x="1638300" y="2751137"/>
            <a:ext cx="4533900" cy="838200"/>
          </a:xfrm>
          <a:prstGeom prst="rect">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4000" b="1" dirty="0" smtClean="0">
                <a:solidFill>
                  <a:schemeClr val="tx1"/>
                </a:solidFill>
                <a:latin typeface="NikoshBAN" pitchFamily="2" charset="0"/>
                <a:cs typeface="NikoshBAN" pitchFamily="2" charset="0"/>
              </a:rPr>
              <a:t>কম্পিউটার কী-বোর্ড </a:t>
            </a:r>
            <a:endParaRPr lang="en-US" sz="40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215280079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Horizontal Scroll 3"/>
          <p:cNvSpPr/>
          <p:nvPr/>
        </p:nvSpPr>
        <p:spPr>
          <a:xfrm>
            <a:off x="2438401" y="198437"/>
            <a:ext cx="2895600" cy="1383594"/>
          </a:xfrm>
          <a:prstGeom prst="horizontalScroll">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5000" dirty="0" smtClean="0">
                <a:solidFill>
                  <a:schemeClr val="tx1"/>
                </a:solidFill>
                <a:latin typeface="NikoshBAN" pitchFamily="2" charset="0"/>
                <a:cs typeface="NikoshBAN" pitchFamily="2" charset="0"/>
              </a:rPr>
              <a:t>শিখনফল </a:t>
            </a:r>
            <a:endParaRPr lang="en-US" sz="5000" dirty="0">
              <a:solidFill>
                <a:schemeClr val="tx1"/>
              </a:solidFill>
              <a:latin typeface="NikoshBAN" pitchFamily="2" charset="0"/>
              <a:cs typeface="NikoshBAN" pitchFamily="2" charset="0"/>
            </a:endParaRPr>
          </a:p>
        </p:txBody>
      </p:sp>
      <p:sp>
        <p:nvSpPr>
          <p:cNvPr id="5" name="Rectangle 4"/>
          <p:cNvSpPr/>
          <p:nvPr/>
        </p:nvSpPr>
        <p:spPr>
          <a:xfrm>
            <a:off x="137160" y="2217736"/>
            <a:ext cx="7886700" cy="2857501"/>
          </a:xfrm>
          <a:prstGeom prst="rect">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r>
              <a:rPr lang="bn-IN" sz="4000" dirty="0" smtClean="0">
                <a:solidFill>
                  <a:srgbClr val="0070C0"/>
                </a:solidFill>
                <a:latin typeface="NikoshBAN" pitchFamily="2" charset="0"/>
                <a:cs typeface="NikoshBAN" pitchFamily="2" charset="0"/>
              </a:rPr>
              <a:t>এই পাঠ শেষে শিক্ষার্থীরাঃ- </a:t>
            </a:r>
          </a:p>
          <a:p>
            <a:r>
              <a:rPr lang="bn-IN" sz="3200" dirty="0" smtClean="0">
                <a:solidFill>
                  <a:schemeClr val="tx1"/>
                </a:solidFill>
                <a:latin typeface="NikoshBAN" pitchFamily="2" charset="0"/>
                <a:cs typeface="NikoshBAN" pitchFamily="2" charset="0"/>
              </a:rPr>
              <a:t>১। কী-বোর্ড কী তা বলতে পারবে।</a:t>
            </a:r>
          </a:p>
          <a:p>
            <a:r>
              <a:rPr lang="bn-IN" sz="3200" dirty="0" smtClean="0">
                <a:solidFill>
                  <a:schemeClr val="tx1"/>
                </a:solidFill>
                <a:latin typeface="NikoshBAN" pitchFamily="2" charset="0"/>
                <a:cs typeface="NikoshBAN" pitchFamily="2" charset="0"/>
              </a:rPr>
              <a:t>২। কী-বোর্ডের কয়টি কী- তা বর্ননা করতে পারবে।</a:t>
            </a:r>
          </a:p>
          <a:p>
            <a:r>
              <a:rPr lang="bn-IN" sz="3200" dirty="0" smtClean="0">
                <a:solidFill>
                  <a:schemeClr val="tx1"/>
                </a:solidFill>
                <a:latin typeface="NikoshBAN" pitchFamily="2" charset="0"/>
                <a:cs typeface="NikoshBAN" pitchFamily="2" charset="0"/>
              </a:rPr>
              <a:t>৩। কী-বোর্ড একটি ইনপুট ডিভাইস , এর গুরুত্ব বিশ্লেষণ করতে পারবে।</a:t>
            </a:r>
            <a:endParaRPr lang="en-US" sz="3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307239439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548640" y="1722438"/>
            <a:ext cx="7406640" cy="3848100"/>
          </a:xfrm>
          <a:prstGeom prst="roundRect">
            <a:avLst/>
          </a:prstGeom>
        </p:spPr>
        <p:style>
          <a:lnRef idx="2">
            <a:schemeClr val="accent3"/>
          </a:lnRef>
          <a:fillRef idx="1">
            <a:schemeClr val="lt1"/>
          </a:fillRef>
          <a:effectRef idx="0">
            <a:schemeClr val="accent3"/>
          </a:effectRef>
          <a:fontRef idx="minor">
            <a:schemeClr val="dk1"/>
          </a:fontRef>
        </p:style>
        <p:txBody>
          <a:bodyPr lIns="84120" tIns="42060" rIns="84120" bIns="42060" rtlCol="0" anchor="ctr"/>
          <a:lstStyle/>
          <a:p>
            <a:pPr algn="just"/>
            <a:r>
              <a:rPr lang="as-IN" sz="2900" b="1" dirty="0">
                <a:solidFill>
                  <a:schemeClr val="tx1"/>
                </a:solidFill>
                <a:latin typeface="NikoshBAN" pitchFamily="2" charset="0"/>
                <a:cs typeface="NikoshBAN" pitchFamily="2" charset="0"/>
              </a:rPr>
              <a:t>কীবোর্ড</a:t>
            </a:r>
            <a:r>
              <a:rPr lang="as-IN" sz="2900" dirty="0">
                <a:solidFill>
                  <a:schemeClr val="tx1"/>
                </a:solidFill>
                <a:latin typeface="NikoshBAN" pitchFamily="2" charset="0"/>
                <a:cs typeface="NikoshBAN" pitchFamily="2" charset="0"/>
              </a:rPr>
              <a:t> হলো এমন একটি ডিভাইস, যাতে কিছু বাটন অথবা </a:t>
            </a:r>
            <a:r>
              <a:rPr lang="as-IN" sz="2900" dirty="0" smtClean="0">
                <a:solidFill>
                  <a:schemeClr val="tx1"/>
                </a:solidFill>
                <a:latin typeface="NikoshBAN" pitchFamily="2" charset="0"/>
                <a:cs typeface="NikoshBAN" pitchFamily="2" charset="0"/>
              </a:rPr>
              <a:t>চাবি</a:t>
            </a:r>
            <a:r>
              <a:rPr lang="bn-IN" sz="2900" dirty="0" smtClean="0">
                <a:solidFill>
                  <a:schemeClr val="tx1"/>
                </a:solidFill>
                <a:latin typeface="NikoshBAN" pitchFamily="2" charset="0"/>
                <a:cs typeface="NikoshBAN" pitchFamily="2" charset="0"/>
              </a:rPr>
              <a:t> </a:t>
            </a:r>
            <a:r>
              <a:rPr lang="as-IN" sz="2900" dirty="0" smtClean="0">
                <a:solidFill>
                  <a:schemeClr val="tx1"/>
                </a:solidFill>
                <a:latin typeface="NikoshBAN" pitchFamily="2" charset="0"/>
                <a:cs typeface="NikoshBAN" pitchFamily="2" charset="0"/>
              </a:rPr>
              <a:t>বিন্যস্ত </a:t>
            </a:r>
            <a:r>
              <a:rPr lang="as-IN" sz="2900" dirty="0">
                <a:solidFill>
                  <a:schemeClr val="tx1"/>
                </a:solidFill>
                <a:latin typeface="NikoshBAN" pitchFamily="2" charset="0"/>
                <a:cs typeface="NikoshBAN" pitchFamily="2" charset="0"/>
              </a:rPr>
              <a:t>থাকে, যেটি মেকানিক্যাল লিভার অথবা ইলেক্ট্রনিক সুইচের মতো কাজ করে। কীবোর্ড হলো কম্পিউটারের প্রধান ইনপুট ডিভাইস। কীবোর্ডের কীসমূহে কী ছাপানো থাকে। কোনো চিহ্ন তৈরি করতে হলে কী এক বা একাধিক কী চাপতে অথবা চেপে ধরে রাখতে হবে। </a:t>
            </a:r>
            <a:r>
              <a:rPr lang="bn-IN" sz="2900" dirty="0" smtClean="0">
                <a:solidFill>
                  <a:schemeClr val="tx1"/>
                </a:solidFill>
                <a:latin typeface="NikoshBAN" pitchFamily="2" charset="0"/>
                <a:cs typeface="NikoshBAN" pitchFamily="2" charset="0"/>
              </a:rPr>
              <a:t>মাউস</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টাচস্ক্রিন, পেন, </a:t>
            </a:r>
            <a:r>
              <a:rPr lang="as-IN" sz="2900" dirty="0" smtClean="0">
                <a:solidFill>
                  <a:schemeClr val="tx1"/>
                </a:solidFill>
                <a:latin typeface="NikoshBAN" pitchFamily="2" charset="0"/>
                <a:cs typeface="NikoshBAN" pitchFamily="2" charset="0"/>
              </a:rPr>
              <a:t>ভ</a:t>
            </a:r>
            <a:r>
              <a:rPr lang="bn-IN" sz="2900" dirty="0" smtClean="0">
                <a:solidFill>
                  <a:schemeClr val="tx1"/>
                </a:solidFill>
                <a:latin typeface="NikoshBAN" pitchFamily="2" charset="0"/>
                <a:cs typeface="NikoshBAN" pitchFamily="2" charset="0"/>
              </a:rPr>
              <a:t>য়েস</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রিকগনিশন আবিষ্কারের পরও কীবোর্ড </a:t>
            </a:r>
            <a:r>
              <a:rPr lang="as-IN" sz="2900" dirty="0" smtClean="0">
                <a:solidFill>
                  <a:schemeClr val="tx1"/>
                </a:solidFill>
                <a:latin typeface="NikoshBAN" pitchFamily="2" charset="0"/>
                <a:cs typeface="NikoshBAN" pitchFamily="2" charset="0"/>
              </a:rPr>
              <a:t>সবচে</a:t>
            </a:r>
            <a:r>
              <a:rPr lang="bn-IN" sz="2900" dirty="0" smtClean="0">
                <a:solidFill>
                  <a:schemeClr val="tx1"/>
                </a:solidFill>
                <a:latin typeface="NikoshBAN" pitchFamily="2" charset="0"/>
                <a:cs typeface="NikoshBAN" pitchFamily="2" charset="0"/>
              </a:rPr>
              <a:t>য়ে</a:t>
            </a:r>
            <a:r>
              <a:rPr lang="as-IN" sz="2900" dirty="0" smtClean="0">
                <a:solidFill>
                  <a:schemeClr val="tx1"/>
                </a:solidFill>
                <a:latin typeface="NikoshBAN" pitchFamily="2" charset="0"/>
                <a:cs typeface="NikoshBAN" pitchFamily="2" charset="0"/>
              </a:rPr>
              <a:t> </a:t>
            </a:r>
            <a:r>
              <a:rPr lang="as-IN" sz="2900" dirty="0">
                <a:solidFill>
                  <a:schemeClr val="tx1"/>
                </a:solidFill>
                <a:latin typeface="NikoshBAN" pitchFamily="2" charset="0"/>
                <a:cs typeface="NikoshBAN" pitchFamily="2" charset="0"/>
              </a:rPr>
              <a:t>বেশি ব্যবহৃত এবং বহুমুখী ইনপুট ডিভাইস। </a:t>
            </a:r>
            <a:endParaRPr lang="en-US" sz="2900" dirty="0">
              <a:solidFill>
                <a:schemeClr val="tx1"/>
              </a:solidFill>
              <a:latin typeface="NikoshBAN" pitchFamily="2" charset="0"/>
              <a:cs typeface="NikoshBAN" pitchFamily="2" charset="0"/>
            </a:endParaRPr>
          </a:p>
        </p:txBody>
      </p:sp>
      <p:sp>
        <p:nvSpPr>
          <p:cNvPr id="5" name="Oval 4"/>
          <p:cNvSpPr/>
          <p:nvPr/>
        </p:nvSpPr>
        <p:spPr>
          <a:xfrm>
            <a:off x="1905000" y="503237"/>
            <a:ext cx="4457700" cy="793574"/>
          </a:xfrm>
          <a:prstGeom prst="ellipse">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pPr algn="ctr"/>
            <a:r>
              <a:rPr lang="bn-IN" sz="2900" dirty="0" smtClean="0">
                <a:solidFill>
                  <a:srgbClr val="0070C0"/>
                </a:solidFill>
                <a:latin typeface="NikoshBAN" pitchFamily="2" charset="0"/>
                <a:cs typeface="NikoshBAN" pitchFamily="2" charset="0"/>
              </a:rPr>
              <a:t>কী-বোর্ডের পরিচয় </a:t>
            </a:r>
            <a:endParaRPr lang="en-US" sz="29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xmlns="" val="62257778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342900" y="432858"/>
            <a:ext cx="7543800" cy="5555015"/>
          </a:xfrm>
          <a:prstGeom prst="roundRect">
            <a:avLst/>
          </a:prstGeom>
        </p:spPr>
        <p:style>
          <a:lnRef idx="2">
            <a:schemeClr val="accent1"/>
          </a:lnRef>
          <a:fillRef idx="1">
            <a:schemeClr val="lt1"/>
          </a:fillRef>
          <a:effectRef idx="0">
            <a:schemeClr val="accent1"/>
          </a:effectRef>
          <a:fontRef idx="minor">
            <a:schemeClr val="dk1"/>
          </a:fontRef>
        </p:style>
        <p:txBody>
          <a:bodyPr lIns="84120" tIns="42060" rIns="84120" bIns="42060" rtlCol="0" anchor="ctr"/>
          <a:lstStyle/>
          <a:p>
            <a:r>
              <a:rPr lang="as-IN" sz="3300" b="1" dirty="0">
                <a:solidFill>
                  <a:srgbClr val="0070C0"/>
                </a:solidFill>
                <a:latin typeface="NikoshBAN" pitchFamily="2" charset="0"/>
                <a:cs typeface="NikoshBAN" pitchFamily="2" charset="0"/>
              </a:rPr>
              <a:t>কী-বোর্ড </a:t>
            </a:r>
            <a:r>
              <a:rPr lang="as-IN" sz="3300" b="1" dirty="0" smtClean="0">
                <a:solidFill>
                  <a:srgbClr val="0070C0"/>
                </a:solidFill>
                <a:latin typeface="NikoshBAN" pitchFamily="2" charset="0"/>
                <a:cs typeface="NikoshBAN" pitchFamily="2" charset="0"/>
              </a:rPr>
              <a:t>পরিচিতি</a:t>
            </a:r>
            <a:r>
              <a:rPr lang="bn-IN" sz="3300" b="1" dirty="0" smtClean="0">
                <a:solidFill>
                  <a:srgbClr val="0070C0"/>
                </a:solidFill>
                <a:latin typeface="NikoshBAN" pitchFamily="2" charset="0"/>
                <a:cs typeface="NikoshBAN" pitchFamily="2" charset="0"/>
              </a:rPr>
              <a:t>ঃ</a:t>
            </a:r>
            <a:endParaRPr lang="as-IN" sz="3300" b="1" dirty="0">
              <a:solidFill>
                <a:srgbClr val="0070C0"/>
              </a:solidFill>
              <a:latin typeface="NikoshBAN" pitchFamily="2" charset="0"/>
              <a:cs typeface="NikoshBAN" pitchFamily="2" charset="0"/>
            </a:endParaRPr>
          </a:p>
          <a:p>
            <a:r>
              <a:rPr lang="as-IN" sz="2900" dirty="0">
                <a:solidFill>
                  <a:schemeClr val="tx1"/>
                </a:solidFill>
                <a:latin typeface="NikoshBAN" pitchFamily="2" charset="0"/>
                <a:cs typeface="NikoshBAN" pitchFamily="2" charset="0"/>
              </a:rPr>
              <a:t>কী-বোর্ডে ৮৪ থেকে ১০১টি বা কোন কোন কী-বোর্ডে ১০২টি কী আছে। ব্যবহারের উপর ভিত্তি করে কী-বোর্ডকে মোটামুটি ৫টি ভাগে ভাগ করা </a:t>
            </a:r>
            <a:r>
              <a:rPr lang="as-IN" sz="2900" dirty="0" smtClean="0">
                <a:solidFill>
                  <a:schemeClr val="tx1"/>
                </a:solidFill>
                <a:latin typeface="NikoshBAN" pitchFamily="2" charset="0"/>
                <a:cs typeface="NikoshBAN" pitchFamily="2" charset="0"/>
              </a:rPr>
              <a:t>যা</a:t>
            </a:r>
            <a:r>
              <a:rPr lang="bn-IN" sz="2900" dirty="0" smtClean="0">
                <a:solidFill>
                  <a:schemeClr val="tx1"/>
                </a:solidFill>
                <a:latin typeface="NikoshBAN" pitchFamily="2" charset="0"/>
                <a:cs typeface="NikoshBAN" pitchFamily="2" charset="0"/>
              </a:rPr>
              <a:t>য়- </a:t>
            </a:r>
            <a:endParaRPr lang="as-IN" sz="2900" dirty="0">
              <a:solidFill>
                <a:schemeClr val="tx1"/>
              </a:solidFill>
              <a:latin typeface="NikoshBAN" pitchFamily="2" charset="0"/>
              <a:cs typeface="NikoshBAN" pitchFamily="2" charset="0"/>
            </a:endParaRPr>
          </a:p>
          <a:p>
            <a:r>
              <a:rPr lang="bn-IN" sz="3300" dirty="0" smtClean="0">
                <a:solidFill>
                  <a:schemeClr val="tx1"/>
                </a:solidFill>
                <a:latin typeface="NikoshBAN" pitchFamily="2" charset="0"/>
                <a:cs typeface="NikoshBAN" pitchFamily="2" charset="0"/>
              </a:rPr>
              <a:t>১। </a:t>
            </a:r>
            <a:r>
              <a:rPr lang="as-IN" sz="3300" dirty="0" smtClean="0">
                <a:solidFill>
                  <a:schemeClr val="tx1"/>
                </a:solidFill>
                <a:latin typeface="NikoshBAN" pitchFamily="2" charset="0"/>
                <a:cs typeface="NikoshBAN" pitchFamily="2" charset="0"/>
              </a:rPr>
              <a:t>ফাংশন কী</a:t>
            </a:r>
            <a:endParaRPr lang="bn-IN" sz="3300" dirty="0" smtClean="0">
              <a:solidFill>
                <a:schemeClr val="tx1"/>
              </a:solidFill>
              <a:latin typeface="NikoshBAN" pitchFamily="2" charset="0"/>
              <a:cs typeface="NikoshBAN" pitchFamily="2" charset="0"/>
            </a:endParaRPr>
          </a:p>
          <a:p>
            <a:r>
              <a:rPr lang="bn-IN" sz="3300" dirty="0" smtClean="0">
                <a:solidFill>
                  <a:schemeClr val="tx1"/>
                </a:solidFill>
                <a:latin typeface="NikoshBAN" pitchFamily="2" charset="0"/>
                <a:cs typeface="NikoshBAN" pitchFamily="2" charset="0"/>
              </a:rPr>
              <a:t>২। </a:t>
            </a:r>
            <a:r>
              <a:rPr lang="as-IN" sz="3300" dirty="0" smtClean="0">
                <a:solidFill>
                  <a:schemeClr val="tx1"/>
                </a:solidFill>
                <a:latin typeface="NikoshBAN" pitchFamily="2" charset="0"/>
                <a:cs typeface="NikoshBAN" pitchFamily="2" charset="0"/>
              </a:rPr>
              <a:t>অ্যারো </a:t>
            </a:r>
            <a:r>
              <a:rPr lang="as-IN" sz="3300" dirty="0">
                <a:solidFill>
                  <a:schemeClr val="tx1"/>
                </a:solidFill>
                <a:latin typeface="NikoshBAN" pitchFamily="2" charset="0"/>
                <a:cs typeface="NikoshBAN" pitchFamily="2" charset="0"/>
              </a:rPr>
              <a:t>কী</a:t>
            </a:r>
          </a:p>
          <a:p>
            <a:r>
              <a:rPr lang="bn-IN" sz="3300" dirty="0" smtClean="0">
                <a:solidFill>
                  <a:schemeClr val="tx1"/>
                </a:solidFill>
                <a:latin typeface="NikoshBAN" pitchFamily="2" charset="0"/>
                <a:cs typeface="NikoshBAN" pitchFamily="2" charset="0"/>
              </a:rPr>
              <a:t>৩। </a:t>
            </a:r>
            <a:r>
              <a:rPr lang="as-IN" sz="3300" dirty="0" smtClean="0">
                <a:solidFill>
                  <a:schemeClr val="tx1"/>
                </a:solidFill>
                <a:latin typeface="NikoshBAN" pitchFamily="2" charset="0"/>
                <a:cs typeface="NikoshBAN" pitchFamily="2" charset="0"/>
              </a:rPr>
              <a:t>আলফাবেটিক কী</a:t>
            </a:r>
            <a:endParaRPr lang="bn-IN" sz="3300" dirty="0" smtClean="0">
              <a:solidFill>
                <a:schemeClr val="tx1"/>
              </a:solidFill>
              <a:latin typeface="NikoshBAN" pitchFamily="2" charset="0"/>
              <a:cs typeface="NikoshBAN" pitchFamily="2" charset="0"/>
            </a:endParaRPr>
          </a:p>
          <a:p>
            <a:r>
              <a:rPr lang="bn-IN" sz="3300" dirty="0" smtClean="0">
                <a:solidFill>
                  <a:schemeClr val="tx1"/>
                </a:solidFill>
                <a:latin typeface="NikoshBAN" pitchFamily="2" charset="0"/>
                <a:cs typeface="NikoshBAN" pitchFamily="2" charset="0"/>
              </a:rPr>
              <a:t>৪। </a:t>
            </a:r>
            <a:r>
              <a:rPr lang="as-IN" sz="3300" dirty="0" smtClean="0">
                <a:solidFill>
                  <a:schemeClr val="tx1"/>
                </a:solidFill>
                <a:latin typeface="NikoshBAN" pitchFamily="2" charset="0"/>
                <a:cs typeface="NikoshBAN" pitchFamily="2" charset="0"/>
              </a:rPr>
              <a:t>নিউমেরিক </a:t>
            </a:r>
            <a:r>
              <a:rPr lang="as-IN" sz="3300" dirty="0">
                <a:solidFill>
                  <a:schemeClr val="tx1"/>
                </a:solidFill>
                <a:latin typeface="NikoshBAN" pitchFamily="2" charset="0"/>
                <a:cs typeface="NikoshBAN" pitchFamily="2" charset="0"/>
              </a:rPr>
              <a:t>কী বা লজিক্যাল </a:t>
            </a:r>
            <a:r>
              <a:rPr lang="as-IN" sz="3300" dirty="0" smtClean="0">
                <a:solidFill>
                  <a:schemeClr val="tx1"/>
                </a:solidFill>
                <a:latin typeface="NikoshBAN" pitchFamily="2" charset="0"/>
                <a:cs typeface="NikoshBAN" pitchFamily="2" charset="0"/>
              </a:rPr>
              <a:t>কী</a:t>
            </a:r>
            <a:endParaRPr lang="bn-IN" sz="3300" dirty="0" smtClean="0">
              <a:solidFill>
                <a:schemeClr val="tx1"/>
              </a:solidFill>
              <a:latin typeface="NikoshBAN" pitchFamily="2" charset="0"/>
              <a:cs typeface="NikoshBAN" pitchFamily="2" charset="0"/>
            </a:endParaRPr>
          </a:p>
          <a:p>
            <a:r>
              <a:rPr lang="bn-IN" sz="3300" dirty="0" smtClean="0">
                <a:solidFill>
                  <a:schemeClr val="tx1"/>
                </a:solidFill>
                <a:latin typeface="NikoshBAN" pitchFamily="2" charset="0"/>
                <a:cs typeface="NikoshBAN" pitchFamily="2" charset="0"/>
              </a:rPr>
              <a:t>৫। </a:t>
            </a:r>
            <a:r>
              <a:rPr lang="as-IN" sz="3300" dirty="0" smtClean="0">
                <a:solidFill>
                  <a:schemeClr val="tx1"/>
                </a:solidFill>
                <a:latin typeface="NikoshBAN" pitchFamily="2" charset="0"/>
                <a:cs typeface="NikoshBAN" pitchFamily="2" charset="0"/>
              </a:rPr>
              <a:t>বিশেষ কী</a:t>
            </a:r>
            <a:r>
              <a:rPr lang="bn-IN" sz="3300" dirty="0" smtClean="0">
                <a:solidFill>
                  <a:schemeClr val="tx1"/>
                </a:solidFill>
                <a:latin typeface="NikoshBAN" pitchFamily="2" charset="0"/>
                <a:cs typeface="NikoshBAN" pitchFamily="2" charset="0"/>
              </a:rPr>
              <a:t>। </a:t>
            </a:r>
            <a:endParaRPr lang="as-IN" sz="33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3369989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 y="769937"/>
            <a:ext cx="6858000" cy="4838700"/>
          </a:xfrm>
          <a:prstGeom prst="rect">
            <a:avLst/>
          </a:prstGeom>
        </p:spPr>
      </p:pic>
    </p:spTree>
    <p:extLst>
      <p:ext uri="{BB962C8B-B14F-4D97-AF65-F5344CB8AC3E}">
        <p14:creationId xmlns:p14="http://schemas.microsoft.com/office/powerpoint/2010/main" xmlns="" val="222117846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260</TotalTime>
  <Words>562</Words>
  <Application>Microsoft Office PowerPoint</Application>
  <PresentationFormat>Custom</PresentationFormat>
  <Paragraphs>87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পরিচিতি</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WALTON</dc:creator>
  <cp:lastModifiedBy>Enamul Haque</cp:lastModifiedBy>
  <cp:revision>117</cp:revision>
  <dcterms:created xsi:type="dcterms:W3CDTF">2006-08-16T00:00:00Z</dcterms:created>
  <dcterms:modified xsi:type="dcterms:W3CDTF">2019-03-21T14:01:13Z</dcterms:modified>
</cp:coreProperties>
</file>